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69" r:id="rId4"/>
    <p:sldId id="270" r:id="rId5"/>
    <p:sldId id="268" r:id="rId6"/>
    <p:sldId id="272" r:id="rId7"/>
    <p:sldId id="302" r:id="rId8"/>
    <p:sldId id="271" r:id="rId9"/>
    <p:sldId id="273" r:id="rId10"/>
    <p:sldId id="303" r:id="rId11"/>
    <p:sldId id="274" r:id="rId12"/>
    <p:sldId id="275" r:id="rId13"/>
    <p:sldId id="304" r:id="rId14"/>
    <p:sldId id="305" r:id="rId15"/>
    <p:sldId id="306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1" r:id="rId4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F7B109-4EFA-3507-9F1C-CB9DFC1EEDFE}" v="829" dt="2022-11-14T13:59:44.275"/>
    <p1510:client id="{451F48E2-E58F-4ECF-8B66-9B87CE045E7F}" v="45" dt="2022-11-15T03:53:43.532"/>
    <p1510:client id="{8B55F728-F802-7C8C-570D-356F3B1C8364}" v="3481" dt="2022-11-14T15:35:41.6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380" autoAdjust="0"/>
  </p:normalViewPr>
  <p:slideViewPr>
    <p:cSldViewPr snapToGrid="0">
      <p:cViewPr>
        <p:scale>
          <a:sx n="90" d="100"/>
          <a:sy n="90" d="100"/>
        </p:scale>
        <p:origin x="1404" y="5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84067-6B1B-4D47-9994-754BE8362C3E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F46C1-C2E7-46A2-98E7-D505DDD9C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44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>
                <a:latin typeface="Arial"/>
                <a:cs typeface="Arial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73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dirty="0">
                <a:latin typeface="Arial"/>
                <a:cs typeface="Arial"/>
              </a:rPr>
              <a:t>Object files </a:t>
            </a:r>
            <a:r>
              <a:rPr lang="en-US" dirty="0" err="1">
                <a:latin typeface="Arial"/>
                <a:cs typeface="Arial"/>
              </a:rPr>
              <a:t>gồm</a:t>
            </a:r>
            <a:r>
              <a:rPr lang="en-US" dirty="0">
                <a:latin typeface="Arial"/>
                <a:cs typeface="Arial"/>
              </a:rPr>
              <a:t> 3 </a:t>
            </a:r>
            <a:r>
              <a:rPr lang="en-US" dirty="0" err="1">
                <a:latin typeface="Arial"/>
                <a:cs typeface="Arial"/>
              </a:rPr>
              <a:t>tệp</a:t>
            </a:r>
            <a:r>
              <a:rPr lang="en-US" dirty="0">
                <a:latin typeface="Arial"/>
                <a:cs typeface="Arial"/>
              </a:rPr>
              <a:t>:</a:t>
            </a:r>
            <a:endParaRPr lang="vi-VN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82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dirty="0">
                <a:latin typeface="Arial"/>
                <a:cs typeface="Arial"/>
              </a:rPr>
              <a:t>ELF: Execution and Linkable format</a:t>
            </a:r>
          </a:p>
          <a:p>
            <a:pPr rtl="0" fontAlgn="base"/>
            <a:r>
              <a:rPr lang="en-US" dirty="0" err="1">
                <a:latin typeface="Arial"/>
                <a:cs typeface="Arial"/>
              </a:rPr>
              <a:t>Hình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định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dạng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một</a:t>
            </a:r>
            <a:r>
              <a:rPr lang="en-US" dirty="0">
                <a:latin typeface="Arial"/>
                <a:cs typeface="Arial"/>
              </a:rPr>
              <a:t> ELF relocatable object file</a:t>
            </a:r>
          </a:p>
          <a:p>
            <a:pPr rtl="0" fontAlgn="base"/>
            <a:r>
              <a:rPr lang="en-US" dirty="0">
                <a:latin typeface="Arial"/>
                <a:cs typeface="Arial"/>
              </a:rPr>
              <a:t>ELF header: start </a:t>
            </a:r>
            <a:r>
              <a:rPr lang="en-US" dirty="0" err="1">
                <a:latin typeface="Arial"/>
                <a:cs typeface="Arial"/>
              </a:rPr>
              <a:t>với</a:t>
            </a:r>
            <a:r>
              <a:rPr lang="en-US" dirty="0">
                <a:latin typeface="Arial"/>
                <a:cs typeface="Arial"/>
              </a:rPr>
              <a:t> 16 bytes </a:t>
            </a:r>
            <a:r>
              <a:rPr lang="en-US" dirty="0" err="1">
                <a:latin typeface="Arial"/>
                <a:cs typeface="Arial"/>
              </a:rPr>
              <a:t>tuần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tự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phần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còn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lại</a:t>
            </a:r>
            <a:r>
              <a:rPr lang="en-US" dirty="0">
                <a:latin typeface="Arial"/>
                <a:cs typeface="Arial"/>
              </a:rPr>
              <a:t> elf header </a:t>
            </a:r>
            <a:r>
              <a:rPr lang="en-US" dirty="0" err="1">
                <a:latin typeface="Arial"/>
                <a:cs typeface="Arial"/>
              </a:rPr>
              <a:t>gồm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thông</a:t>
            </a:r>
            <a:r>
              <a:rPr lang="en-US" dirty="0">
                <a:latin typeface="Arial"/>
                <a:cs typeface="Arial"/>
              </a:rPr>
              <a:t> tin </a:t>
            </a:r>
            <a:r>
              <a:rPr lang="en-US" dirty="0" err="1">
                <a:latin typeface="Arial"/>
                <a:cs typeface="Arial"/>
              </a:rPr>
              <a:t>cho</a:t>
            </a:r>
            <a:r>
              <a:rPr lang="en-US" dirty="0">
                <a:latin typeface="Arial"/>
                <a:cs typeface="Arial"/>
              </a:rPr>
              <a:t> linker </a:t>
            </a:r>
            <a:r>
              <a:rPr lang="en-US" dirty="0" err="1">
                <a:latin typeface="Arial"/>
                <a:cs typeface="Arial"/>
              </a:rPr>
              <a:t>biết</a:t>
            </a:r>
            <a:r>
              <a:rPr lang="en-US" dirty="0">
                <a:latin typeface="Arial"/>
                <a:cs typeface="Arial"/>
              </a:rPr>
              <a:t> (header size, machine type,…)</a:t>
            </a:r>
          </a:p>
          <a:p>
            <a:pPr rtl="0" fontAlgn="base"/>
            <a:r>
              <a:rPr lang="en-US" dirty="0">
                <a:latin typeface="Arial"/>
                <a:cs typeface="Arial"/>
              </a:rPr>
              <a:t>Text: </a:t>
            </a:r>
            <a:r>
              <a:rPr lang="en-US" dirty="0" err="1">
                <a:latin typeface="Arial"/>
                <a:cs typeface="Arial"/>
              </a:rPr>
              <a:t>mã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máy</a:t>
            </a:r>
            <a:endParaRPr lang="en-US" dirty="0">
              <a:latin typeface="Arial"/>
              <a:cs typeface="Arial"/>
            </a:endParaRPr>
          </a:p>
          <a:p>
            <a:pPr rtl="0" fontAlgn="base"/>
            <a:r>
              <a:rPr lang="en-US" dirty="0" err="1">
                <a:latin typeface="Arial"/>
                <a:cs typeface="Arial"/>
              </a:rPr>
              <a:t>Rodata</a:t>
            </a:r>
            <a:r>
              <a:rPr lang="en-US" dirty="0">
                <a:latin typeface="Arial"/>
                <a:cs typeface="Arial"/>
              </a:rPr>
              <a:t>: read only</a:t>
            </a:r>
          </a:p>
          <a:p>
            <a:pPr rtl="0" fontAlgn="base"/>
            <a:r>
              <a:rPr lang="en-US" dirty="0">
                <a:latin typeface="Arial"/>
                <a:cs typeface="Arial"/>
              </a:rPr>
              <a:t>Data: initial global + static data</a:t>
            </a:r>
          </a:p>
          <a:p>
            <a:pPr rtl="0" fontAlgn="base"/>
            <a:r>
              <a:rPr lang="en-US" dirty="0" err="1">
                <a:latin typeface="Arial"/>
                <a:cs typeface="Arial"/>
              </a:rPr>
              <a:t>Bss</a:t>
            </a:r>
            <a:r>
              <a:rPr lang="en-US" dirty="0">
                <a:latin typeface="Arial"/>
                <a:cs typeface="Arial"/>
              </a:rPr>
              <a:t>: </a:t>
            </a:r>
            <a:r>
              <a:rPr lang="en-US" dirty="0" err="1">
                <a:latin typeface="Arial"/>
                <a:cs typeface="Arial"/>
              </a:rPr>
              <a:t>uninitial</a:t>
            </a:r>
            <a:r>
              <a:rPr lang="en-US" dirty="0">
                <a:latin typeface="Arial"/>
                <a:cs typeface="Arial"/>
              </a:rPr>
              <a:t> (…) or initialized by 0</a:t>
            </a:r>
          </a:p>
          <a:p>
            <a:pPr rtl="0" fontAlgn="base"/>
            <a:r>
              <a:rPr lang="en-US" dirty="0" err="1">
                <a:latin typeface="Arial"/>
                <a:cs typeface="Arial"/>
              </a:rPr>
              <a:t>Symtab</a:t>
            </a:r>
            <a:r>
              <a:rPr lang="en-US" dirty="0">
                <a:latin typeface="Arial"/>
                <a:cs typeface="Arial"/>
              </a:rPr>
              <a:t>: symbol table: </a:t>
            </a:r>
            <a:r>
              <a:rPr lang="en-US" dirty="0" err="1">
                <a:latin typeface="Arial"/>
                <a:cs typeface="Arial"/>
              </a:rPr>
              <a:t>func</a:t>
            </a:r>
            <a:r>
              <a:rPr lang="en-US" dirty="0">
                <a:latin typeface="Arial"/>
                <a:cs typeface="Arial"/>
              </a:rPr>
              <a:t>, global var defined and referenced in program</a:t>
            </a:r>
          </a:p>
          <a:p>
            <a:pPr rtl="0" fontAlgn="base"/>
            <a:r>
              <a:rPr lang="en-US" dirty="0" err="1">
                <a:latin typeface="Arial"/>
                <a:cs typeface="Arial"/>
              </a:rPr>
              <a:t>Rel.text</a:t>
            </a:r>
            <a:r>
              <a:rPr lang="en-US" dirty="0">
                <a:latin typeface="Arial"/>
                <a:cs typeface="Arial"/>
              </a:rPr>
              <a:t>.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vị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trong</a:t>
            </a:r>
            <a:r>
              <a:rPr lang="en-US" dirty="0">
                <a:latin typeface="Arial"/>
                <a:cs typeface="Arial"/>
              </a:rPr>
              <a:t> .text </a:t>
            </a:r>
            <a:r>
              <a:rPr lang="en-US" dirty="0" err="1">
                <a:latin typeface="Arial"/>
                <a:cs typeface="Arial"/>
              </a:rPr>
              <a:t>cần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sửa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đổi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bởi</a:t>
            </a:r>
            <a:r>
              <a:rPr lang="en-US" dirty="0">
                <a:latin typeface="Arial"/>
                <a:cs typeface="Arial"/>
              </a:rPr>
              <a:t> linker</a:t>
            </a:r>
          </a:p>
          <a:p>
            <a:pPr rtl="0" fontAlgn="base"/>
            <a:r>
              <a:rPr lang="en-US" dirty="0" err="1">
                <a:latin typeface="Arial"/>
                <a:cs typeface="Arial"/>
              </a:rPr>
              <a:t>Rel.data</a:t>
            </a:r>
            <a:r>
              <a:rPr lang="en-US" dirty="0">
                <a:latin typeface="Arial"/>
                <a:cs typeface="Arial"/>
              </a:rPr>
              <a:t>: relocation </a:t>
            </a:r>
            <a:r>
              <a:rPr lang="en-US" dirty="0" err="1">
                <a:latin typeface="Arial"/>
                <a:cs typeface="Arial"/>
              </a:rPr>
              <a:t>cho</a:t>
            </a:r>
            <a:r>
              <a:rPr lang="en-US" dirty="0">
                <a:latin typeface="Arial"/>
                <a:cs typeface="Arial"/>
              </a:rPr>
              <a:t> any global var referenced or defined by the module</a:t>
            </a:r>
          </a:p>
          <a:p>
            <a:pPr rtl="0" fontAlgn="base"/>
            <a:r>
              <a:rPr lang="en-US" dirty="0">
                <a:latin typeface="Arial"/>
                <a:cs typeface="Arial"/>
              </a:rPr>
              <a:t>.debug: </a:t>
            </a:r>
            <a:r>
              <a:rPr lang="en-US" dirty="0" err="1">
                <a:latin typeface="Arial"/>
                <a:cs typeface="Arial"/>
              </a:rPr>
              <a:t>bảng</a:t>
            </a:r>
            <a:r>
              <a:rPr lang="en-US" dirty="0">
                <a:latin typeface="Arial"/>
                <a:cs typeface="Arial"/>
              </a:rPr>
              <a:t> debug symbol, only present if compiler driver is </a:t>
            </a:r>
            <a:r>
              <a:rPr lang="en-US" dirty="0" err="1">
                <a:latin typeface="Arial"/>
                <a:cs typeface="Arial"/>
              </a:rPr>
              <a:t>involked</a:t>
            </a:r>
            <a:r>
              <a:rPr lang="en-US" dirty="0">
                <a:latin typeface="Arial"/>
                <a:cs typeface="Arial"/>
              </a:rPr>
              <a:t> with –g option</a:t>
            </a:r>
          </a:p>
          <a:p>
            <a:pPr rtl="0" fontAlgn="base"/>
            <a:r>
              <a:rPr lang="en-US" dirty="0">
                <a:latin typeface="Arial"/>
                <a:cs typeface="Arial"/>
              </a:rPr>
              <a:t>.line: mapping line number in source vs text section (-g) option</a:t>
            </a:r>
          </a:p>
          <a:p>
            <a:pPr rtl="0" fontAlgn="base"/>
            <a:r>
              <a:rPr lang="en-US" dirty="0">
                <a:latin typeface="Arial"/>
                <a:cs typeface="Arial"/>
              </a:rPr>
              <a:t>.</a:t>
            </a:r>
            <a:r>
              <a:rPr lang="en-US" dirty="0" err="1">
                <a:latin typeface="Arial"/>
                <a:cs typeface="Arial"/>
              </a:rPr>
              <a:t>strtab</a:t>
            </a:r>
            <a:r>
              <a:rPr lang="en-US" dirty="0">
                <a:latin typeface="Arial"/>
                <a:cs typeface="Arial"/>
              </a:rPr>
              <a:t>: string table for symbol table in .</a:t>
            </a:r>
            <a:r>
              <a:rPr lang="en-US" dirty="0" err="1">
                <a:latin typeface="Arial"/>
                <a:cs typeface="Arial"/>
              </a:rPr>
              <a:t>symtab</a:t>
            </a:r>
            <a:r>
              <a:rPr lang="en-US" dirty="0">
                <a:latin typeface="Arial"/>
                <a:cs typeface="Arial"/>
              </a:rPr>
              <a:t> + debug </a:t>
            </a:r>
            <a:endParaRPr lang="vi-VN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23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dirty="0">
                <a:latin typeface="Arial"/>
                <a:cs typeface="Arial"/>
              </a:rPr>
              <a:t>ELF: Execution and Linkable format</a:t>
            </a:r>
          </a:p>
          <a:p>
            <a:pPr rtl="0" fontAlgn="base"/>
            <a:r>
              <a:rPr lang="en-US" dirty="0" err="1">
                <a:latin typeface="Arial"/>
                <a:cs typeface="Arial"/>
              </a:rPr>
              <a:t>Hình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định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dạng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một</a:t>
            </a:r>
            <a:r>
              <a:rPr lang="en-US" dirty="0">
                <a:latin typeface="Arial"/>
                <a:cs typeface="Arial"/>
              </a:rPr>
              <a:t> ELF relocatable object file</a:t>
            </a:r>
          </a:p>
          <a:p>
            <a:pPr rtl="0" fontAlgn="base"/>
            <a:r>
              <a:rPr lang="en-US" dirty="0">
                <a:latin typeface="Arial"/>
                <a:cs typeface="Arial"/>
              </a:rPr>
              <a:t>ELF header: start </a:t>
            </a:r>
            <a:r>
              <a:rPr lang="en-US" dirty="0" err="1">
                <a:latin typeface="Arial"/>
                <a:cs typeface="Arial"/>
              </a:rPr>
              <a:t>với</a:t>
            </a:r>
            <a:r>
              <a:rPr lang="en-US" dirty="0">
                <a:latin typeface="Arial"/>
                <a:cs typeface="Arial"/>
              </a:rPr>
              <a:t> 16 bytes </a:t>
            </a:r>
            <a:r>
              <a:rPr lang="en-US" dirty="0" err="1">
                <a:latin typeface="Arial"/>
                <a:cs typeface="Arial"/>
              </a:rPr>
              <a:t>tuần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tự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phần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còn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lại</a:t>
            </a:r>
            <a:r>
              <a:rPr lang="en-US" dirty="0">
                <a:latin typeface="Arial"/>
                <a:cs typeface="Arial"/>
              </a:rPr>
              <a:t> elf header </a:t>
            </a:r>
            <a:r>
              <a:rPr lang="en-US" dirty="0" err="1">
                <a:latin typeface="Arial"/>
                <a:cs typeface="Arial"/>
              </a:rPr>
              <a:t>gồm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thông</a:t>
            </a:r>
            <a:r>
              <a:rPr lang="en-US" dirty="0">
                <a:latin typeface="Arial"/>
                <a:cs typeface="Arial"/>
              </a:rPr>
              <a:t> tin </a:t>
            </a:r>
            <a:r>
              <a:rPr lang="en-US" dirty="0" err="1">
                <a:latin typeface="Arial"/>
                <a:cs typeface="Arial"/>
              </a:rPr>
              <a:t>cho</a:t>
            </a:r>
            <a:r>
              <a:rPr lang="en-US" dirty="0">
                <a:latin typeface="Arial"/>
                <a:cs typeface="Arial"/>
              </a:rPr>
              <a:t> linker </a:t>
            </a:r>
            <a:r>
              <a:rPr lang="en-US" dirty="0" err="1">
                <a:latin typeface="Arial"/>
                <a:cs typeface="Arial"/>
              </a:rPr>
              <a:t>biết</a:t>
            </a:r>
            <a:r>
              <a:rPr lang="en-US" dirty="0">
                <a:latin typeface="Arial"/>
                <a:cs typeface="Arial"/>
              </a:rPr>
              <a:t> (header size, machine type,…)</a:t>
            </a:r>
          </a:p>
          <a:p>
            <a:pPr rtl="0" fontAlgn="base"/>
            <a:r>
              <a:rPr lang="en-US" dirty="0">
                <a:latin typeface="Arial"/>
                <a:cs typeface="Arial"/>
              </a:rPr>
              <a:t>Text:</a:t>
            </a:r>
          </a:p>
          <a:p>
            <a:pPr rtl="0" fontAlgn="base"/>
            <a:endParaRPr lang="vi-VN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49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dirty="0">
                <a:latin typeface="Arial"/>
                <a:cs typeface="Arial"/>
              </a:rPr>
              <a:t>ELF: Execution and Linkable format</a:t>
            </a:r>
          </a:p>
          <a:p>
            <a:pPr rtl="0" fontAlgn="base"/>
            <a:r>
              <a:rPr lang="en-US" dirty="0" err="1">
                <a:latin typeface="Arial"/>
                <a:cs typeface="Arial"/>
              </a:rPr>
              <a:t>Hình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định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dạng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một</a:t>
            </a:r>
            <a:r>
              <a:rPr lang="en-US" dirty="0">
                <a:latin typeface="Arial"/>
                <a:cs typeface="Arial"/>
              </a:rPr>
              <a:t> ELF relocatable object file</a:t>
            </a:r>
          </a:p>
          <a:p>
            <a:pPr rtl="0" fontAlgn="base"/>
            <a:r>
              <a:rPr lang="en-US" dirty="0">
                <a:latin typeface="Arial"/>
                <a:cs typeface="Arial"/>
              </a:rPr>
              <a:t>ELF header: start </a:t>
            </a:r>
            <a:r>
              <a:rPr lang="en-US" dirty="0" err="1">
                <a:latin typeface="Arial"/>
                <a:cs typeface="Arial"/>
              </a:rPr>
              <a:t>với</a:t>
            </a:r>
            <a:r>
              <a:rPr lang="en-US" dirty="0">
                <a:latin typeface="Arial"/>
                <a:cs typeface="Arial"/>
              </a:rPr>
              <a:t> 16 bytes </a:t>
            </a:r>
            <a:r>
              <a:rPr lang="en-US" dirty="0" err="1">
                <a:latin typeface="Arial"/>
                <a:cs typeface="Arial"/>
              </a:rPr>
              <a:t>tuần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tự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phần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còn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lại</a:t>
            </a:r>
            <a:r>
              <a:rPr lang="en-US" dirty="0">
                <a:latin typeface="Arial"/>
                <a:cs typeface="Arial"/>
              </a:rPr>
              <a:t> elf header </a:t>
            </a:r>
            <a:r>
              <a:rPr lang="en-US" dirty="0" err="1">
                <a:latin typeface="Arial"/>
                <a:cs typeface="Arial"/>
              </a:rPr>
              <a:t>gồm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thông</a:t>
            </a:r>
            <a:r>
              <a:rPr lang="en-US" dirty="0">
                <a:latin typeface="Arial"/>
                <a:cs typeface="Arial"/>
              </a:rPr>
              <a:t> tin </a:t>
            </a:r>
            <a:r>
              <a:rPr lang="en-US" dirty="0" err="1">
                <a:latin typeface="Arial"/>
                <a:cs typeface="Arial"/>
              </a:rPr>
              <a:t>cho</a:t>
            </a:r>
            <a:r>
              <a:rPr lang="en-US" dirty="0">
                <a:latin typeface="Arial"/>
                <a:cs typeface="Arial"/>
              </a:rPr>
              <a:t> linker </a:t>
            </a:r>
            <a:r>
              <a:rPr lang="en-US" dirty="0" err="1">
                <a:latin typeface="Arial"/>
                <a:cs typeface="Arial"/>
              </a:rPr>
              <a:t>biết</a:t>
            </a:r>
            <a:r>
              <a:rPr lang="en-US" dirty="0">
                <a:latin typeface="Arial"/>
                <a:cs typeface="Arial"/>
              </a:rPr>
              <a:t> (header size, machine type,…)</a:t>
            </a:r>
          </a:p>
          <a:p>
            <a:pPr rtl="0" fontAlgn="base"/>
            <a:r>
              <a:rPr lang="en-US" dirty="0">
                <a:latin typeface="Arial"/>
                <a:cs typeface="Arial"/>
              </a:rPr>
              <a:t>Text:</a:t>
            </a:r>
          </a:p>
          <a:p>
            <a:pPr rtl="0" fontAlgn="base"/>
            <a:endParaRPr lang="vi-VN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1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vi-VN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08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vi-VN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48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Makefiles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file </a:t>
            </a:r>
            <a:r>
              <a:rPr lang="en-US" dirty="0" err="1"/>
              <a:t>dạng</a:t>
            </a:r>
            <a:r>
              <a:rPr lang="en-US" dirty="0"/>
              <a:t> script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project,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file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, </a:t>
            </a:r>
            <a:r>
              <a:rPr lang="en-US" dirty="0" err="1"/>
              <a:t>lệnh</a:t>
            </a:r>
            <a:r>
              <a:rPr lang="en-US" dirty="0"/>
              <a:t> make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Makefile</a:t>
            </a:r>
            <a:r>
              <a:rPr lang="en-US" dirty="0"/>
              <a:t>,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project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. </a:t>
            </a:r>
            <a:r>
              <a:rPr lang="en-US" dirty="0" err="1"/>
              <a:t>Makefiles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. 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06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39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45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62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vi-VN">
                <a:latin typeface="Arial"/>
                <a:cs typeface="Arial"/>
              </a:rPr>
              <a:t>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4654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: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, </a:t>
            </a:r>
            <a:r>
              <a:rPr lang="en-US" dirty="0" err="1"/>
              <a:t>liệt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rule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lượt</a:t>
            </a:r>
            <a:endParaRPr lang="en-US" dirty="0"/>
          </a:p>
          <a:p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: dung %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file .o </a:t>
            </a:r>
            <a:r>
              <a:rPr lang="en-US" dirty="0" err="1"/>
              <a:t>từ</a:t>
            </a:r>
            <a:r>
              <a:rPr lang="en-US" dirty="0"/>
              <a:t> file .c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1 </a:t>
            </a:r>
            <a:r>
              <a:rPr lang="en-US" dirty="0" err="1"/>
              <a:t>dòng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7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7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make_var</a:t>
            </a:r>
            <a:r>
              <a:rPr lang="en-US" dirty="0"/>
              <a:t> = I am a make variable </a:t>
            </a:r>
          </a:p>
          <a:p>
            <a:r>
              <a:rPr lang="en-US" dirty="0">
                <a:solidFill>
                  <a:srgbClr val="B4F79F"/>
                </a:solidFill>
                <a:effectLst/>
              </a:rPr>
              <a:t>all:</a:t>
            </a:r>
            <a:r>
              <a:rPr lang="en-US" dirty="0"/>
              <a:t> </a:t>
            </a:r>
            <a:r>
              <a:rPr lang="en-US" dirty="0">
                <a:solidFill>
                  <a:srgbClr val="CCCBB1"/>
                </a:solidFill>
                <a:effectLst/>
              </a:rPr>
              <a:t># Same as running "</a:t>
            </a:r>
            <a:r>
              <a:rPr lang="en-US" dirty="0" err="1">
                <a:solidFill>
                  <a:srgbClr val="CCCBB1"/>
                </a:solidFill>
                <a:effectLst/>
              </a:rPr>
              <a:t>sh_var</a:t>
            </a:r>
            <a:r>
              <a:rPr lang="en-US" dirty="0">
                <a:solidFill>
                  <a:srgbClr val="CCCBB1"/>
                </a:solidFill>
                <a:effectLst/>
              </a:rPr>
              <a:t>='I am a shell variable'; echo $</a:t>
            </a:r>
            <a:r>
              <a:rPr lang="en-US" dirty="0" err="1">
                <a:solidFill>
                  <a:srgbClr val="CCCBB1"/>
                </a:solidFill>
                <a:effectLst/>
              </a:rPr>
              <a:t>sh_var</a:t>
            </a:r>
            <a:r>
              <a:rPr lang="en-US" dirty="0">
                <a:solidFill>
                  <a:srgbClr val="CCCBB1"/>
                </a:solidFill>
                <a:effectLst/>
              </a:rPr>
              <a:t>" in the shell</a:t>
            </a:r>
            <a:r>
              <a:rPr lang="en-US" dirty="0"/>
              <a:t> </a:t>
            </a:r>
          </a:p>
          <a:p>
            <a:r>
              <a:rPr lang="en-US" dirty="0"/>
              <a:t>     </a:t>
            </a:r>
            <a:r>
              <a:rPr lang="en-US" dirty="0" err="1"/>
              <a:t>sh_var</a:t>
            </a:r>
            <a:r>
              <a:rPr lang="en-US" dirty="0"/>
              <a:t>='I am a shell variable'; echo $$</a:t>
            </a:r>
            <a:r>
              <a:rPr lang="en-US" dirty="0" err="1"/>
              <a:t>sh_var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CCCBB1"/>
                </a:solidFill>
                <a:effectLst/>
              </a:rPr>
              <a:t>     # Same as running "echo I am a </a:t>
            </a:r>
            <a:r>
              <a:rPr lang="en-US" dirty="0" err="1">
                <a:solidFill>
                  <a:srgbClr val="CCCBB1"/>
                </a:solidFill>
                <a:effectLst/>
              </a:rPr>
              <a:t>amke</a:t>
            </a:r>
            <a:r>
              <a:rPr lang="en-US" dirty="0">
                <a:solidFill>
                  <a:srgbClr val="CCCBB1"/>
                </a:solidFill>
                <a:effectLst/>
              </a:rPr>
              <a:t> variable" in the shell</a:t>
            </a:r>
          </a:p>
          <a:p>
            <a:r>
              <a:rPr lang="en-US" dirty="0"/>
              <a:t>echo </a:t>
            </a:r>
            <a:r>
              <a:rPr lang="en-US" dirty="0">
                <a:solidFill>
                  <a:srgbClr val="F2EA50"/>
                </a:solidFill>
                <a:effectLst/>
              </a:rPr>
              <a:t>$(</a:t>
            </a:r>
            <a:r>
              <a:rPr lang="en-US" dirty="0" err="1">
                <a:solidFill>
                  <a:srgbClr val="F2EA50"/>
                </a:solidFill>
                <a:effectLst/>
              </a:rPr>
              <a:t>make_var</a:t>
            </a:r>
            <a:r>
              <a:rPr lang="en-US" dirty="0">
                <a:solidFill>
                  <a:srgbClr val="F2EA50"/>
                </a:solidFill>
                <a:effectLst/>
              </a:rPr>
              <a:t>)</a:t>
            </a:r>
            <a:br>
              <a:rPr lang="en-US" dirty="0"/>
            </a:b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76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232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header guard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318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CC: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gcc</a:t>
            </a:r>
            <a:endParaRPr lang="en-US" dirty="0"/>
          </a:p>
          <a:p>
            <a:r>
              <a:rPr lang="en-US" dirty="0"/>
              <a:t>CFLAGS: -wall,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compiler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endParaRPr lang="en-US" dirty="0"/>
          </a:p>
          <a:p>
            <a:r>
              <a:rPr lang="en-US" dirty="0"/>
              <a:t>DEPS: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macro DEPS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file .h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file .c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vào</a:t>
            </a:r>
            <a:endParaRPr lang="en-US" dirty="0"/>
          </a:p>
          <a:p>
            <a:r>
              <a:rPr lang="en-US" dirty="0"/>
              <a:t>-c: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object file, -o $@: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output file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:</a:t>
            </a:r>
          </a:p>
          <a:p>
            <a:r>
              <a:rPr lang="en-US" dirty="0"/>
              <a:t>$@: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dependence</a:t>
            </a:r>
          </a:p>
          <a:p>
            <a:r>
              <a:rPr lang="en-US" dirty="0"/>
              <a:t>$@ </a:t>
            </a:r>
            <a:r>
              <a:rPr lang="en-US" dirty="0" err="1"/>
              <a:t>và</a:t>
            </a:r>
            <a:r>
              <a:rPr lang="en-US" dirty="0"/>
              <a:t> $^: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:</a:t>
            </a:r>
          </a:p>
          <a:p>
            <a:r>
              <a:rPr lang="en-US" dirty="0"/>
              <a:t>Rm: remove; -f: force remove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nhắc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dù</a:t>
            </a:r>
            <a:r>
              <a:rPr lang="en-US" dirty="0"/>
              <a:t> file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62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36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VCS </a:t>
            </a:r>
            <a:r>
              <a:rPr lang="en-US" dirty="0" err="1"/>
              <a:t>như</a:t>
            </a:r>
            <a:r>
              <a:rPr lang="en-US" dirty="0"/>
              <a:t> subversion, perforce, …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tin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tin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endParaRPr lang="en-US" dirty="0"/>
          </a:p>
          <a:p>
            <a:r>
              <a:rPr lang="en-US" dirty="0"/>
              <a:t>Git </a:t>
            </a:r>
            <a:r>
              <a:rPr lang="en-US" dirty="0" err="1"/>
              <a:t>xem</a:t>
            </a:r>
            <a:r>
              <a:rPr lang="en-US" dirty="0"/>
              <a:t> data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snapshot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tin </a:t>
            </a:r>
            <a:r>
              <a:rPr lang="en-US" dirty="0" err="1"/>
              <a:t>nhỏ</a:t>
            </a:r>
            <a:r>
              <a:rPr lang="en-US" dirty="0"/>
              <a:t>.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commit, git </a:t>
            </a:r>
            <a:r>
              <a:rPr lang="en-US" dirty="0" err="1"/>
              <a:t>chụp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tin ở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odods</a:t>
            </a:r>
            <a:r>
              <a:rPr lang="en-US" dirty="0"/>
              <a:t>.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file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, git </a:t>
            </a:r>
            <a:r>
              <a:rPr lang="en-US" dirty="0" err="1"/>
              <a:t>sẽ</a:t>
            </a:r>
            <a:r>
              <a:rPr lang="en-US" dirty="0"/>
              <a:t> k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them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nữa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vơi</a:t>
            </a:r>
            <a:r>
              <a:rPr lang="en-US" dirty="0"/>
              <a:t> </a:t>
            </a:r>
            <a:r>
              <a:rPr lang="en-US" dirty="0" err="1"/>
              <a:t>staapj</a:t>
            </a:r>
            <a:r>
              <a:rPr lang="en-US" dirty="0"/>
              <a:t> tin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đó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27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dirty="0" err="1"/>
              <a:t>có</a:t>
            </a:r>
            <a:r>
              <a:rPr lang="en-US" dirty="0"/>
              <a:t> 3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: modified, staged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commited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106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Stagge</a:t>
            </a:r>
            <a:r>
              <a:rPr lang="en-US" dirty="0"/>
              <a:t> &lt;&gt; index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49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632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745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968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Khi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commit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working tree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index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ở </a:t>
            </a:r>
            <a:r>
              <a:rPr lang="en-US" dirty="0" err="1"/>
              <a:t>giữa</a:t>
            </a:r>
            <a:r>
              <a:rPr lang="en-US" dirty="0"/>
              <a:t>, </a:t>
            </a:r>
            <a:r>
              <a:rPr lang="en-US" dirty="0" err="1"/>
              <a:t>đó</a:t>
            </a:r>
            <a:r>
              <a:rPr lang="en-US" dirty="0"/>
              <a:t>. </a:t>
            </a:r>
          </a:p>
          <a:p>
            <a:r>
              <a:rPr lang="en-US" dirty="0"/>
              <a:t>VÌ </a:t>
            </a:r>
            <a:r>
              <a:rPr lang="en-US" dirty="0" err="1"/>
              <a:t>vậy</a:t>
            </a:r>
            <a:r>
              <a:rPr lang="en-US" dirty="0"/>
              <a:t>,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flie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commit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file </a:t>
            </a:r>
            <a:r>
              <a:rPr lang="en-US" dirty="0" err="1"/>
              <a:t>trong</a:t>
            </a:r>
            <a:r>
              <a:rPr lang="en-US" dirty="0"/>
              <a:t> index.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441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080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Stash: </a:t>
            </a:r>
            <a:r>
              <a:rPr lang="en-US" dirty="0" err="1"/>
              <a:t>uncommited</a:t>
            </a:r>
            <a:r>
              <a:rPr lang="en-US" dirty="0"/>
              <a:t> changes,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,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phayts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quên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commit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nhánh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nhánh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46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160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1 repo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, clone </a:t>
            </a:r>
            <a:r>
              <a:rPr lang="en-US" dirty="0" err="1"/>
              <a:t>về</a:t>
            </a:r>
            <a:r>
              <a:rPr lang="en-US" dirty="0"/>
              <a:t> local</a:t>
            </a:r>
          </a:p>
          <a:p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file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git add</a:t>
            </a:r>
          </a:p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commit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local repository, message </a:t>
            </a:r>
            <a:r>
              <a:rPr lang="en-US" dirty="0" err="1"/>
              <a:t>là</a:t>
            </a:r>
            <a:r>
              <a:rPr lang="en-US" dirty="0"/>
              <a:t> first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364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status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  <a:p>
            <a:r>
              <a:rPr lang="en-US" dirty="0" err="1"/>
              <a:t>Đang</a:t>
            </a:r>
            <a:r>
              <a:rPr lang="en-US" dirty="0"/>
              <a:t> ở branch main,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commit</a:t>
            </a:r>
          </a:p>
          <a:p>
            <a:r>
              <a:rPr lang="en-US" dirty="0"/>
              <a:t>Git push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đẩy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remote repo</a:t>
            </a:r>
          </a:p>
          <a:p>
            <a:r>
              <a:rPr lang="en-US" dirty="0"/>
              <a:t>Git log,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2 commit </a:t>
            </a:r>
            <a:r>
              <a:rPr lang="en-US" dirty="0" err="1"/>
              <a:t>lên</a:t>
            </a:r>
            <a:r>
              <a:rPr lang="en-US" dirty="0"/>
              <a:t> remote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56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1">
                <a:latin typeface="Arial"/>
                <a:cs typeface="Arial"/>
              </a:rPr>
              <a:t>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30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1">
                <a:latin typeface="Arial"/>
                <a:cs typeface="Arial"/>
              </a:rPr>
              <a:t>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06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20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58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vi-VN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14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vi-VN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F46C1-C2E7-46A2-98E7-D505DDD9CD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83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0015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14550"/>
            <a:ext cx="6400800" cy="1314450"/>
          </a:xfrm>
        </p:spPr>
        <p:txBody>
          <a:bodyPr>
            <a:normAutofit/>
          </a:bodyPr>
          <a:lstStyle>
            <a:lvl1pPr marL="0" indent="0" algn="l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19800" y="4507706"/>
            <a:ext cx="1143000" cy="273844"/>
          </a:xfrm>
        </p:spPr>
        <p:txBody>
          <a:bodyPr/>
          <a:lstStyle/>
          <a:p>
            <a:r>
              <a:rPr lang="en-US"/>
              <a:t>4/21/2016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2000" y="4507706"/>
            <a:ext cx="2895600" cy="273844"/>
          </a:xfrm>
        </p:spPr>
        <p:txBody>
          <a:bodyPr/>
          <a:lstStyle/>
          <a:p>
            <a:r>
              <a:rPr lang="vi-VN"/>
              <a:t>Hướng dẫn sử dũng mẫu báo cáo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2400" y="4507706"/>
            <a:ext cx="457200" cy="273844"/>
          </a:xfrm>
        </p:spPr>
        <p:txBody>
          <a:bodyPr/>
          <a:lstStyle/>
          <a:p>
            <a:fld id="{D1E92608-F581-40EA-8D91-AF1134355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97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4/21/2016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Hướng dẫn sử dũng mẫu báo cáo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65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4/21/2016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Hướng dẫn sử dũng mẫu báo cáo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69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solidFill>
                  <a:srgbClr val="4F5153"/>
                </a:solidFill>
              </a:defRPr>
            </a:lvl1pPr>
            <a:lvl2pPr>
              <a:defRPr sz="2400">
                <a:solidFill>
                  <a:schemeClr val="accent1"/>
                </a:solidFill>
              </a:defRPr>
            </a:lvl2pPr>
            <a:lvl3pPr>
              <a:defRPr sz="2300">
                <a:solidFill>
                  <a:schemeClr val="accent1"/>
                </a:solidFill>
              </a:defRPr>
            </a:lvl3pPr>
            <a:lvl4pPr>
              <a:defRPr sz="2200">
                <a:solidFill>
                  <a:schemeClr val="accent1"/>
                </a:solidFill>
              </a:defRPr>
            </a:lvl4pPr>
            <a:lvl5pPr>
              <a:defRPr sz="21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4/21/2016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Hướng dẫn sử dũng mẫu báo cáo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76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4/21/2016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Hướng dẫn sử dũng mẫu báo cáo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19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4/21/2016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Hướng dẫn sử dũng mẫu báo cáo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90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4/21/2016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Hướng dẫn sử dũng mẫu báo cáo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2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4/21/2016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Hướng dẫn sử dũng mẫu báo cáo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86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4/21/2016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Hướng dẫn sử dũng mẫu báo cáo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69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4/21/2016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Hướng dẫn sử dũng mẫu báo cáo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95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4/21/2016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Hướng dẫn sử dũng mẫu báo cáo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84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2971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4507706"/>
            <a:ext cx="838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4/21/2016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0" y="4507706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/>
              <a:t>Hướng dẫn sử dũng mẫu báo cáo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600" y="4507706"/>
            <a:ext cx="457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92608-F581-40EA-8D91-AF1134355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63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500" b="1" kern="1200">
          <a:solidFill>
            <a:srgbClr val="007E7B"/>
          </a:solidFill>
          <a:latin typeface="Myriad Pro Ligh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232" y="166114"/>
            <a:ext cx="6403368" cy="646680"/>
          </a:xfrm>
        </p:spPr>
        <p:txBody>
          <a:bodyPr>
            <a:noAutofit/>
          </a:bodyPr>
          <a:lstStyle/>
          <a:p>
            <a:r>
              <a:rPr lang="en-US" sz="3600">
                <a:latin typeface="Roboto"/>
                <a:ea typeface="Roboto"/>
                <a:cs typeface="Arial"/>
              </a:rPr>
              <a:t>MỤC LỤC</a:t>
            </a:r>
            <a:endParaRPr lang="en-US">
              <a:latin typeface="Roboto"/>
              <a:ea typeface="Roboto"/>
              <a:cs typeface="Roboto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1B8088-E111-EFD4-4EBA-68113D5B10D0}"/>
              </a:ext>
            </a:extLst>
          </p:cNvPr>
          <p:cNvSpPr txBox="1">
            <a:spLocks/>
          </p:cNvSpPr>
          <p:nvPr/>
        </p:nvSpPr>
        <p:spPr>
          <a:xfrm>
            <a:off x="1367518" y="1284622"/>
            <a:ext cx="6410171" cy="21638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en-US" sz="3600" b="0" dirty="0">
                <a:latin typeface="Roboto"/>
                <a:ea typeface="Roboto"/>
                <a:cs typeface="Arial"/>
              </a:rPr>
              <a:t>COMPILING PROCESS</a:t>
            </a:r>
          </a:p>
          <a:p>
            <a:pPr marL="742950" indent="-742950">
              <a:buAutoNum type="arabicPeriod"/>
            </a:pPr>
            <a:r>
              <a:rPr lang="en-US" sz="3600" b="0" dirty="0">
                <a:latin typeface="Roboto"/>
                <a:ea typeface="Roboto"/>
                <a:cs typeface="Arial"/>
              </a:rPr>
              <a:t>C LIBRARY </a:t>
            </a:r>
          </a:p>
          <a:p>
            <a:pPr marL="742950" indent="-742950">
              <a:buAutoNum type="arabicPeriod"/>
            </a:pPr>
            <a:r>
              <a:rPr lang="en-US" sz="3600" b="0" dirty="0">
                <a:latin typeface="Roboto"/>
                <a:ea typeface="Roboto"/>
                <a:cs typeface="Arial"/>
              </a:rPr>
              <a:t>MAKEFILE</a:t>
            </a:r>
          </a:p>
          <a:p>
            <a:pPr marL="742950" indent="-742950">
              <a:buAutoNum type="arabicPeriod"/>
            </a:pPr>
            <a:r>
              <a:rPr lang="en-US" sz="3600" b="0" dirty="0">
                <a:latin typeface="Roboto"/>
                <a:ea typeface="Roboto"/>
                <a:cs typeface="Arial"/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1464557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Roboto"/>
                <a:ea typeface="Roboto"/>
                <a:cs typeface="Arial"/>
              </a:rPr>
              <a:t>LINKING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542" y="728869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Roboto"/>
                <a:ea typeface="Roboto"/>
                <a:cs typeface="Roboto"/>
              </a:rPr>
              <a:t>Static Linking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D21BB-147B-8E0D-3618-5326442C4F54}"/>
              </a:ext>
            </a:extLst>
          </p:cNvPr>
          <p:cNvSpPr txBox="1"/>
          <p:nvPr/>
        </p:nvSpPr>
        <p:spPr>
          <a:xfrm>
            <a:off x="679716" y="1632940"/>
            <a:ext cx="7980963" cy="26375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Symbol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resolution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: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Các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files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đối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tượng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được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định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nghĩa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và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tham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chiếu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symbols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,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mỗi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symbol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tương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ứng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với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một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hàm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,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một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biến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toàn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cục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,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một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biến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tĩnh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.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Mục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đích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là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để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kết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hợp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mỗi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symbol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tham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chiếu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với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chính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xác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một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symbol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định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nghĩa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.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1400" dirty="0">
              <a:latin typeface="Roboto" panose="02000000000000000000" pitchFamily="2" charset="0"/>
              <a:ea typeface="Roboto" panose="02000000000000000000" pitchFamily="2" charset="0"/>
              <a:cs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Relocation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: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Compiler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và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assembler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tạo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ra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code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và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phần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dữ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liệu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bắt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đầu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với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địa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chỉ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0.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Linker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thực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hiện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tái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định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vị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những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phần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này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với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vị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trí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trong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bộ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nhớ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của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mỗi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symbol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definiton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và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sau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đó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sửa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tất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cả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các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tham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chiếu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tới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các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symbol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vi-VN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này</a:t>
            </a: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.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6CDCD-1A28-CD48-81B9-C133D046E8E8}"/>
              </a:ext>
            </a:extLst>
          </p:cNvPr>
          <p:cNvSpPr txBox="1"/>
          <p:nvPr/>
        </p:nvSpPr>
        <p:spPr>
          <a:xfrm>
            <a:off x="679716" y="1221860"/>
            <a:ext cx="7980963" cy="4158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thực</a:t>
            </a:r>
            <a:r>
              <a:rPr lang="en-US" sz="1600" dirty="0"/>
              <a:t> </a:t>
            </a:r>
            <a:r>
              <a:rPr lang="en-US" sz="1600" dirty="0" err="1"/>
              <a:t>thi</a:t>
            </a:r>
            <a:r>
              <a:rPr lang="en-US" sz="1600" dirty="0"/>
              <a:t>, linker </a:t>
            </a:r>
            <a:r>
              <a:rPr lang="en-US" sz="1600" dirty="0" err="1"/>
              <a:t>phải</a:t>
            </a:r>
            <a:r>
              <a:rPr lang="en-US" sz="1600" dirty="0"/>
              <a:t> </a:t>
            </a:r>
            <a:r>
              <a:rPr lang="en-US" sz="1600" dirty="0" err="1"/>
              <a:t>thực</a:t>
            </a:r>
            <a:r>
              <a:rPr lang="en-US" sz="1600" dirty="0"/>
              <a:t> </a:t>
            </a:r>
            <a:r>
              <a:rPr lang="en-US" sz="1600" dirty="0" err="1"/>
              <a:t>hiện</a:t>
            </a:r>
            <a:r>
              <a:rPr lang="en-US" sz="1600" dirty="0"/>
              <a:t> </a:t>
            </a:r>
            <a:r>
              <a:rPr lang="en-US" sz="1600" dirty="0" err="1"/>
              <a:t>hai</a:t>
            </a:r>
            <a:r>
              <a:rPr lang="en-US" sz="1600" dirty="0"/>
              <a:t> </a:t>
            </a:r>
            <a:r>
              <a:rPr lang="en-US" sz="1600" dirty="0" err="1"/>
              <a:t>bước</a:t>
            </a:r>
            <a:r>
              <a:rPr lang="en-US" sz="1600" dirty="0"/>
              <a:t> </a:t>
            </a:r>
            <a:r>
              <a:rPr lang="en-US" sz="1600" dirty="0" err="1"/>
              <a:t>chính</a:t>
            </a:r>
            <a:r>
              <a:rPr lang="en-US" sz="16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84191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Roboto"/>
                <a:ea typeface="Roboto"/>
                <a:cs typeface="Arial"/>
              </a:rPr>
              <a:t>LINKING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542" y="728869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Roboto"/>
                <a:ea typeface="Roboto"/>
                <a:cs typeface="Roboto"/>
              </a:rPr>
              <a:t>Object files</a:t>
            </a:r>
            <a:endParaRPr 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4214A-875D-583E-F7F5-A2FF675F62EE}"/>
              </a:ext>
            </a:extLst>
          </p:cNvPr>
          <p:cNvSpPr txBox="1"/>
          <p:nvPr/>
        </p:nvSpPr>
        <p:spPr>
          <a:xfrm>
            <a:off x="649637" y="1121598"/>
            <a:ext cx="7930831" cy="30059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Relocatable object file: Bao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gồm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mã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nhị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phân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và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dữ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liệu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theo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mẫu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có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thẻ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được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kết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hợp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với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các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relocatable object file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khác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tại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thời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điểm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biên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dịch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để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tạo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executable object file.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+mn-lt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Executable object file: Bao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gồm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mã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nhị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phân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và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dữ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liệu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theo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mẫu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có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thể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sao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chép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trực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tiếp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vào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bộ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nhớ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và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thực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+mn-lt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Shared object file: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là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một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dạng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relocatable object file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đặc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biệt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có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thể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tải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vào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bộ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nhớ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và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liên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kết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tự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động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ở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cả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thời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gian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tải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hoặc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thời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gian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chaỵ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28048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Table&#10;&#10;Description automatically generated">
            <a:extLst>
              <a:ext uri="{FF2B5EF4-FFF2-40B4-BE49-F238E27FC236}">
                <a16:creationId xmlns:a16="http://schemas.microsoft.com/office/drawing/2014/main" id="{1AADDFEA-A905-4D49-DF73-10F2E0A31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0" y="1178238"/>
            <a:ext cx="3695700" cy="334176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Roboto"/>
                <a:ea typeface="Roboto"/>
                <a:cs typeface="Arial"/>
              </a:rPr>
              <a:t>LINKING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542" y="728869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Roboto"/>
                <a:ea typeface="Roboto"/>
                <a:cs typeface="Roboto"/>
              </a:rPr>
              <a:t>Object files</a:t>
            </a:r>
            <a:endParaRPr 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4214A-875D-583E-F7F5-A2FF675F62EE}"/>
              </a:ext>
            </a:extLst>
          </p:cNvPr>
          <p:cNvSpPr txBox="1"/>
          <p:nvPr/>
        </p:nvSpPr>
        <p:spPr>
          <a:xfrm>
            <a:off x="679716" y="1241914"/>
            <a:ext cx="5434279" cy="18979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Compiler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và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assembler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tạo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ra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relocatable object files (bao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gồm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shared object files). 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Linker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tạo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ra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executable object files. 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62053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Roboto"/>
                <a:ea typeface="Roboto"/>
                <a:cs typeface="Arial"/>
              </a:rPr>
              <a:t>LINKING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839" y="662733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Roboto"/>
                <a:ea typeface="Roboto"/>
                <a:cs typeface="Roboto"/>
              </a:rPr>
              <a:t>Symbols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4214A-875D-583E-F7F5-A2FF675F62EE}"/>
              </a:ext>
            </a:extLst>
          </p:cNvPr>
          <p:cNvSpPr txBox="1"/>
          <p:nvPr/>
        </p:nvSpPr>
        <p:spPr>
          <a:xfrm>
            <a:off x="713290" y="1071225"/>
            <a:ext cx="7717420" cy="7899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Mỗi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relocatable object module m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đều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có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một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symbol table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chứa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thông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tin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được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định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nghĩa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và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tham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chiếu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bởi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m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5D436-EF21-4B17-A7C7-F6D312995B34}"/>
              </a:ext>
            </a:extLst>
          </p:cNvPr>
          <p:cNvSpPr txBox="1"/>
          <p:nvPr/>
        </p:nvSpPr>
        <p:spPr>
          <a:xfrm>
            <a:off x="713290" y="1849049"/>
            <a:ext cx="7717420" cy="4206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Có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ba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loại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symbols: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218872-D64C-4FCE-8783-15437492E27C}"/>
              </a:ext>
            </a:extLst>
          </p:cNvPr>
          <p:cNvSpPr txBox="1"/>
          <p:nvPr/>
        </p:nvSpPr>
        <p:spPr>
          <a:xfrm>
            <a:off x="834161" y="2256559"/>
            <a:ext cx="7717420" cy="23185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Global symbol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: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được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định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nghĩa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bởi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m,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có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thể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tham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chiếu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bởi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module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khác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,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liên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kết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với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hàm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nonstatic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và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global variable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External symbol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: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được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tham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chiếu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bởi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m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nhưng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định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nghĩa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bởi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module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khác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,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được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gọi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là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external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và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liên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kết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với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function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và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var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được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định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nghĩa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trong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module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khác</a:t>
            </a:r>
            <a:endParaRPr lang="en-US" sz="1400" b="1" dirty="0">
              <a:latin typeface="Roboto" panose="02000000000000000000" pitchFamily="2" charset="0"/>
              <a:ea typeface="Roboto" panose="02000000000000000000" pitchFamily="2" charset="0"/>
              <a:cs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Local symbol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: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được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định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nghĩa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và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tham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chiếu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riêng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cho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module m,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liên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kết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với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function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và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var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có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từ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khoá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static,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được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sử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dụng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bất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cứ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đâu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trong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module m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nhưng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không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được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tham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chiếu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bởi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module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khác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2847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Roboto"/>
                <a:ea typeface="Roboto"/>
                <a:cs typeface="Arial"/>
              </a:rPr>
              <a:t>LINKING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839" y="662733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Roboto"/>
                <a:ea typeface="Roboto"/>
                <a:cs typeface="Roboto"/>
              </a:rPr>
              <a:t>Note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4214A-875D-583E-F7F5-A2FF675F62EE}"/>
              </a:ext>
            </a:extLst>
          </p:cNvPr>
          <p:cNvSpPr txBox="1"/>
          <p:nvPr/>
        </p:nvSpPr>
        <p:spPr>
          <a:xfrm>
            <a:off x="713290" y="1071225"/>
            <a:ext cx="7717420" cy="22672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Local linker symbols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khác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với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local program variables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Symbol table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trong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symtab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không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chứa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bất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kì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symbols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nào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liên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kết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với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nonstatic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local variable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Chúng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được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quản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lý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tại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thời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điểm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chạy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bởi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stack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chứ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không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phải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linker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Biến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định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nghĩa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bởi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static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sẽ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không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lưu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trong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stack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mà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lưu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trong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.data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hoặc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.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bss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và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tạo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một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local linker symbol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trong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symbol table 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92123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1AE29-E3E8-4737-9A34-02FEDEEF6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32A2C4-D090-4278-A9B5-D1FEE1E85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333" y="173447"/>
            <a:ext cx="6275314" cy="30630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9BF4D2-F0DF-44E1-BF9B-6C328DCF7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252" y="3236503"/>
            <a:ext cx="57054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50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Roboto"/>
                <a:ea typeface="Roboto"/>
                <a:cs typeface="Arial"/>
              </a:rPr>
              <a:t>C LIBRARY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542" y="728869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Roboto"/>
                <a:ea typeface="Roboto"/>
                <a:cs typeface="Roboto"/>
              </a:rPr>
              <a:t>Static Library</a:t>
            </a:r>
            <a:endParaRPr 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4214A-875D-583E-F7F5-A2FF675F62EE}"/>
              </a:ext>
            </a:extLst>
          </p:cNvPr>
          <p:cNvSpPr txBox="1"/>
          <p:nvPr/>
        </p:nvSpPr>
        <p:spPr>
          <a:xfrm>
            <a:off x="454428" y="1095573"/>
            <a:ext cx="4776885" cy="33752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Thư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viện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liên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kết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tĩnh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có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đuôi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.lib(Windows)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hoặc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.a (Linux)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chứa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mã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nhị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phân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của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chương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trình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sau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khi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được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build.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Static lib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thường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 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có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dạng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các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file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thư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viện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được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build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cùng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với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các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file header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tương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ứng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Được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gọi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trong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quá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trình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biên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dich, copy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cả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thư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viện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vào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trong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source code.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Điều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này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làm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chương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trình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nhanh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tuy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nhiên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có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kích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thước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lớn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87224A20-D860-B978-9D80-77ADAB72F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986" y="1017374"/>
            <a:ext cx="3799179" cy="26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76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Roboto"/>
                <a:ea typeface="Roboto"/>
                <a:cs typeface="Arial"/>
              </a:rPr>
              <a:t>C LIBRARY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542" y="728869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Roboto"/>
                <a:ea typeface="Roboto"/>
                <a:cs typeface="Roboto"/>
              </a:rPr>
              <a:t>Dynamic Library (Shared Library)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4214A-875D-583E-F7F5-A2FF675F62EE}"/>
              </a:ext>
            </a:extLst>
          </p:cNvPr>
          <p:cNvSpPr txBox="1"/>
          <p:nvPr/>
        </p:nvSpPr>
        <p:spPr>
          <a:xfrm>
            <a:off x="454428" y="1095573"/>
            <a:ext cx="4776885" cy="33752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Thư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viện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liên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kết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tĩnh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có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đuôi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.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dll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(Windows)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hoặc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.so (Linux)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chứa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mã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nhị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phân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của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chương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trình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sau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khi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được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build.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Được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load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vào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file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thực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trong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quá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trình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runtime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khi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cần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thiết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,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được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gọi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trực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tiếp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mà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không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cần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biên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dịch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lại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Chương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trình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chạy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chậm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hơn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tuy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nhiên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kích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thước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không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bị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phình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to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như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static library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</p:txBody>
      </p:sp>
      <p:pic>
        <p:nvPicPr>
          <p:cNvPr id="3" name="Picture 6" descr="Diagram&#10;&#10;Description automatically generated">
            <a:extLst>
              <a:ext uri="{FF2B5EF4-FFF2-40B4-BE49-F238E27FC236}">
                <a16:creationId xmlns:a16="http://schemas.microsoft.com/office/drawing/2014/main" id="{DE55B5D9-8175-7B4C-01E6-CE8C890B0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872" y="1150295"/>
            <a:ext cx="3670539" cy="239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00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18</a:t>
            </a:fld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MAKEFILE</a:t>
            </a:r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542" y="728869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Makefile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2400" b="1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là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2400" b="1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gì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4214A-875D-583E-F7F5-A2FF675F62EE}"/>
              </a:ext>
            </a:extLst>
          </p:cNvPr>
          <p:cNvSpPr txBox="1"/>
          <p:nvPr/>
        </p:nvSpPr>
        <p:spPr>
          <a:xfrm>
            <a:off x="950446" y="1710205"/>
            <a:ext cx="8227451" cy="10216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Cấu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trúc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của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project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Các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lệnh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đê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tạo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file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tổ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chức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cho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quá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trình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biên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dịch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Lệnh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make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sẽ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đọc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nội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dung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Makefile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,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hiều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cấu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trúc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của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project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và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thực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thi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các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lệnh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065AE-4D56-6401-4622-3150429D9012}"/>
              </a:ext>
            </a:extLst>
          </p:cNvPr>
          <p:cNvSpPr txBox="1"/>
          <p:nvPr/>
        </p:nvSpPr>
        <p:spPr>
          <a:xfrm>
            <a:off x="648521" y="1181837"/>
            <a:ext cx="8227451" cy="7851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Là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một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file script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chứ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các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thông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tin: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B7969B-0001-BBFA-BC8D-1F156DCE3B54}"/>
              </a:ext>
            </a:extLst>
          </p:cNvPr>
          <p:cNvSpPr txBox="1"/>
          <p:nvPr/>
        </p:nvSpPr>
        <p:spPr>
          <a:xfrm>
            <a:off x="648522" y="2950252"/>
            <a:ext cx="7418725" cy="11544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Makefile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 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dùng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 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để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 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giúp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 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quyết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 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định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 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phần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 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nào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 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của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 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một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 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chương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 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trình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 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lớn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 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cần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 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được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 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biên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 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dịch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 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lại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55599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19</a:t>
            </a:fld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MAKEFILE</a:t>
            </a:r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542" y="728869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Cấu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2400" b="1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trúc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2400" b="1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của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2400" b="1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Makefile</a:t>
            </a:r>
            <a:endParaRPr lang="en-US" sz="2400" b="1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B7969B-0001-BBFA-BC8D-1F156DCE3B54}"/>
              </a:ext>
            </a:extLst>
          </p:cNvPr>
          <p:cNvSpPr txBox="1"/>
          <p:nvPr/>
        </p:nvSpPr>
        <p:spPr>
          <a:xfrm>
            <a:off x="2106113" y="2815208"/>
            <a:ext cx="536858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Rule: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rule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cần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thực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hiện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khi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compile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Dependency: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Các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file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cần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thiết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để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tạo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ra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target.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Action: 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Câu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 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lệnh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 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tạo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 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ra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 target 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từ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 dependency.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Target: File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đích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+mn-lt"/>
            </a:endParaRP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CE6A2B96-13FF-680F-2EF2-6C32F49C8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844" y="1177722"/>
            <a:ext cx="4813539" cy="152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83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6BF15E4C-5BDD-2FD7-3CF4-CC27B185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383" y="1022119"/>
            <a:ext cx="4770664" cy="342583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2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00F4A42-66B2-52C2-E1AF-BB8839A0D0F3}"/>
              </a:ext>
            </a:extLst>
          </p:cNvPr>
          <p:cNvSpPr txBox="1">
            <a:spLocks/>
          </p:cNvSpPr>
          <p:nvPr/>
        </p:nvSpPr>
        <p:spPr>
          <a:xfrm>
            <a:off x="455839" y="91571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Roboto"/>
                <a:ea typeface="Roboto"/>
                <a:cs typeface="Arial"/>
              </a:rPr>
              <a:t>COMPILATION PROCESS</a:t>
            </a:r>
          </a:p>
        </p:txBody>
      </p:sp>
    </p:spTree>
    <p:extLst>
      <p:ext uri="{BB962C8B-B14F-4D97-AF65-F5344CB8AC3E}">
        <p14:creationId xmlns:p14="http://schemas.microsoft.com/office/powerpoint/2010/main" val="3221777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fld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MAKEFILE</a:t>
            </a:r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542" y="728869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Automatic Variables and Wildcard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B7969B-0001-BBFA-BC8D-1F156DCE3B54}"/>
              </a:ext>
            </a:extLst>
          </p:cNvPr>
          <p:cNvSpPr txBox="1"/>
          <p:nvPr/>
        </p:nvSpPr>
        <p:spPr>
          <a:xfrm>
            <a:off x="693538" y="1251670"/>
            <a:ext cx="7428139" cy="18931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* wildcard: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Tìm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kiếm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file system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tương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ứng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với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tên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file.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% wildcard: Thay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thế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với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một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chuỗi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,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dùng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để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giảm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số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lượng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mã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cần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viết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$@: target name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$?: Các prerequisites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mới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hơn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 target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$^: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Tất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cả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các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prerequisites.</a:t>
            </a:r>
          </a:p>
        </p:txBody>
      </p:sp>
    </p:spTree>
    <p:extLst>
      <p:ext uri="{BB962C8B-B14F-4D97-AF65-F5344CB8AC3E}">
        <p14:creationId xmlns:p14="http://schemas.microsoft.com/office/powerpoint/2010/main" val="112074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21</a:t>
            </a:fld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MAKEFILE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542" y="728869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Implicit Rules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B7969B-0001-BBFA-BC8D-1F156DCE3B54}"/>
              </a:ext>
            </a:extLst>
          </p:cNvPr>
          <p:cNvSpPr txBox="1"/>
          <p:nvPr/>
        </p:nvSpPr>
        <p:spPr>
          <a:xfrm>
            <a:off x="686482" y="1075281"/>
            <a:ext cx="7428139" cy="7851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Compiling a C program: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n.o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tạo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tự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động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từ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n.c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với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command:</a:t>
            </a:r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                     $(CC) -c $(CPPFLAGS) $(CFLAGS) $^ -o $@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48581B-A04B-7E42-299F-CCCBF6DB3B9D}"/>
              </a:ext>
            </a:extLst>
          </p:cNvPr>
          <p:cNvSpPr txBox="1"/>
          <p:nvPr/>
        </p:nvSpPr>
        <p:spPr>
          <a:xfrm>
            <a:off x="686482" y="1950037"/>
            <a:ext cx="7428139" cy="7851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Linking a single object file: n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tạo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tự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động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từ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n.o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với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command: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                     $(CC) $(LDFLAGS) $^  $(LOADLIBES) $(LDLIBS) $^ -o $@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7AAA70-B087-A187-29A6-3D0205531E2C}"/>
              </a:ext>
            </a:extLst>
          </p:cNvPr>
          <p:cNvSpPr txBox="1"/>
          <p:nvPr/>
        </p:nvSpPr>
        <p:spPr>
          <a:xfrm>
            <a:off x="685684" y="2676226"/>
            <a:ext cx="7428139" cy="4206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Các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biến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quan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tọng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thường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dùng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: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3D682-9BCB-20FB-11B6-5D1505C613EA}"/>
              </a:ext>
            </a:extLst>
          </p:cNvPr>
          <p:cNvSpPr txBox="1"/>
          <p:nvPr/>
        </p:nvSpPr>
        <p:spPr>
          <a:xfrm>
            <a:off x="1123660" y="3089707"/>
            <a:ext cx="7428139" cy="16469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CC : Program for compiling C program, default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gcc</a:t>
            </a:r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CFLAGS : Extra flags to give to the C compiler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CPPFLAGS : Extra flags to give to the C preprocessor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LDFLAGS : Extra flags to give to compilers when they are supposed to invoke the linker.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048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22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Roboto"/>
                <a:ea typeface="Roboto"/>
                <a:cs typeface="Arial"/>
              </a:rPr>
              <a:t>MAKEFILE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542" y="728869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Roboto"/>
                <a:ea typeface="Roboto"/>
                <a:cs typeface="Roboto"/>
              </a:rPr>
              <a:t>Static Pattern Rules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B7969B-0001-BBFA-BC8D-1F156DCE3B54}"/>
              </a:ext>
            </a:extLst>
          </p:cNvPr>
          <p:cNvSpPr txBox="1"/>
          <p:nvPr/>
        </p:nvSpPr>
        <p:spPr>
          <a:xfrm>
            <a:off x="686482" y="1075281"/>
            <a:ext cx="7428139" cy="4158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/>
              <a:t>Sử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%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giảm</a:t>
            </a:r>
            <a:r>
              <a:rPr lang="en-US" sz="1600" dirty="0"/>
              <a:t> </a:t>
            </a:r>
            <a:r>
              <a:rPr lang="en-US" sz="1600" dirty="0" err="1"/>
              <a:t>lượng</a:t>
            </a:r>
            <a:r>
              <a:rPr lang="en-US" sz="1600" dirty="0"/>
              <a:t> </a:t>
            </a:r>
            <a:r>
              <a:rPr lang="en-US" sz="1600" dirty="0" err="1"/>
              <a:t>mã</a:t>
            </a:r>
            <a:r>
              <a:rPr lang="en-US" sz="1600" dirty="0"/>
              <a:t> </a:t>
            </a:r>
            <a:r>
              <a:rPr lang="en-US" sz="1600" dirty="0" err="1"/>
              <a:t>cần</a:t>
            </a:r>
            <a:r>
              <a:rPr lang="en-US" sz="1600" dirty="0"/>
              <a:t> </a:t>
            </a:r>
            <a:r>
              <a:rPr lang="en-US" sz="1600" dirty="0" err="1"/>
              <a:t>viết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Makefile</a:t>
            </a:r>
            <a:r>
              <a:rPr lang="en-US" sz="1600" dirty="0"/>
              <a:t>.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DAB0F8C5-FADE-6CBE-A6BC-A9A1C99A7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91" y="1705830"/>
            <a:ext cx="4133144" cy="2308266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D258A3C8-1CEF-7F40-5D51-8A14F313C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333" y="1708573"/>
            <a:ext cx="3222977" cy="23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8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23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Roboto"/>
                <a:ea typeface="Roboto"/>
                <a:cs typeface="Arial"/>
              </a:rPr>
              <a:t>MAKEFILE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542" y="728869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Roboto"/>
                <a:ea typeface="Roboto"/>
                <a:cs typeface="Roboto"/>
              </a:rPr>
              <a:t>Double Colon Rules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B7969B-0001-BBFA-BC8D-1F156DCE3B54}"/>
              </a:ext>
            </a:extLst>
          </p:cNvPr>
          <p:cNvSpPr txBox="1"/>
          <p:nvPr/>
        </p:nvSpPr>
        <p:spPr>
          <a:xfrm>
            <a:off x="859010" y="1064498"/>
            <a:ext cx="7428139" cy="11544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/>
              <a:t>Hiếm</a:t>
            </a:r>
            <a:r>
              <a:rPr lang="en-US" sz="1600" dirty="0"/>
              <a:t> </a:t>
            </a:r>
            <a:r>
              <a:rPr lang="en-US" sz="1600" dirty="0" err="1"/>
              <a:t>khi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sử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</a:p>
          <a:p>
            <a:pPr algn="just">
              <a:lnSpc>
                <a:spcPct val="150000"/>
              </a:lnSpc>
            </a:pPr>
            <a:r>
              <a:rPr lang="en-US" sz="1600" dirty="0" err="1"/>
              <a:t>Dùng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tạo</a:t>
            </a:r>
            <a:r>
              <a:rPr lang="en-US" sz="1600" dirty="0"/>
              <a:t> </a:t>
            </a:r>
            <a:r>
              <a:rPr lang="en-US" sz="1600" dirty="0" err="1"/>
              <a:t>ra</a:t>
            </a:r>
            <a:r>
              <a:rPr lang="en-US" sz="1600" dirty="0"/>
              <a:t> </a:t>
            </a:r>
            <a:r>
              <a:rPr lang="en-US" sz="1600" dirty="0" err="1"/>
              <a:t>nhiều</a:t>
            </a:r>
            <a:r>
              <a:rPr lang="en-US" sz="1600" dirty="0"/>
              <a:t> rules define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cùng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target</a:t>
            </a:r>
          </a:p>
          <a:p>
            <a:pPr algn="just">
              <a:lnSpc>
                <a:spcPct val="150000"/>
              </a:lnSpc>
            </a:pPr>
            <a:r>
              <a:rPr lang="en-US" sz="1600" dirty="0" err="1"/>
              <a:t>Sử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</a:t>
            </a:r>
            <a:r>
              <a:rPr lang="en-US" sz="1600" dirty="0" err="1"/>
              <a:t>dấu</a:t>
            </a:r>
            <a:r>
              <a:rPr lang="en-US" sz="1600" dirty="0"/>
              <a:t> ::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405A83-EF46-AC1F-3A07-70D5C02C967D}"/>
              </a:ext>
            </a:extLst>
          </p:cNvPr>
          <p:cNvSpPr txBox="1"/>
          <p:nvPr/>
        </p:nvSpPr>
        <p:spPr>
          <a:xfrm>
            <a:off x="455542" y="2281623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Roboto"/>
                <a:ea typeface="Roboto"/>
                <a:cs typeface="Roboto"/>
              </a:rPr>
              <a:t>Error handling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A7B1F5-970B-4C5A-062B-77C4CF714C95}"/>
              </a:ext>
            </a:extLst>
          </p:cNvPr>
          <p:cNvSpPr txBox="1"/>
          <p:nvPr/>
        </p:nvSpPr>
        <p:spPr>
          <a:xfrm>
            <a:off x="859010" y="2768215"/>
            <a:ext cx="7428139" cy="11544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/>
              <a:t>-k: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tục</a:t>
            </a:r>
            <a:r>
              <a:rPr lang="en-US" sz="1600" dirty="0"/>
              <a:t> </a:t>
            </a:r>
            <a:r>
              <a:rPr lang="en-US" sz="1600" dirty="0" err="1"/>
              <a:t>chạy</a:t>
            </a:r>
            <a:r>
              <a:rPr lang="en-US" sz="1600" dirty="0"/>
              <a:t> </a:t>
            </a:r>
            <a:r>
              <a:rPr lang="en-US" sz="1600" dirty="0" err="1"/>
              <a:t>dù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gặp</a:t>
            </a:r>
            <a:r>
              <a:rPr lang="en-US" sz="1600" dirty="0"/>
              <a:t> </a:t>
            </a:r>
            <a:r>
              <a:rPr lang="en-US" sz="1600" dirty="0" err="1"/>
              <a:t>lỗi</a:t>
            </a:r>
          </a:p>
          <a:p>
            <a:pPr algn="just">
              <a:lnSpc>
                <a:spcPct val="150000"/>
              </a:lnSpc>
            </a:pPr>
            <a:r>
              <a:rPr lang="en-US" sz="1600" dirty="0"/>
              <a:t>-: </a:t>
            </a:r>
            <a:r>
              <a:rPr lang="en-US" sz="1600" dirty="0" err="1"/>
              <a:t>thêm</a:t>
            </a:r>
            <a:r>
              <a:rPr lang="en-US" sz="1600" dirty="0"/>
              <a:t> </a:t>
            </a:r>
            <a:r>
              <a:rPr lang="en-US" sz="1600" dirty="0" err="1"/>
              <a:t>vào</a:t>
            </a:r>
            <a:r>
              <a:rPr lang="en-US" sz="1600" dirty="0"/>
              <a:t> </a:t>
            </a:r>
            <a:r>
              <a:rPr lang="en-US" sz="1600" dirty="0" err="1"/>
              <a:t>trước</a:t>
            </a:r>
            <a:r>
              <a:rPr lang="en-US" sz="1600" dirty="0"/>
              <a:t> command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bãi</a:t>
            </a:r>
            <a:r>
              <a:rPr lang="en-US" sz="1600" dirty="0"/>
              <a:t> </a:t>
            </a:r>
            <a:r>
              <a:rPr lang="en-US" sz="1600" dirty="0" err="1"/>
              <a:t>bỏ</a:t>
            </a:r>
            <a:r>
              <a:rPr lang="en-US" sz="1600" dirty="0"/>
              <a:t> </a:t>
            </a:r>
            <a:r>
              <a:rPr lang="en-US" sz="1600" dirty="0" err="1"/>
              <a:t>lỗi</a:t>
            </a:r>
          </a:p>
          <a:p>
            <a:pPr algn="just">
              <a:lnSpc>
                <a:spcPct val="150000"/>
              </a:lnSpc>
            </a:pPr>
            <a:r>
              <a:rPr lang="en-US" sz="1600" dirty="0"/>
              <a:t>-</a:t>
            </a:r>
            <a:r>
              <a:rPr lang="en-US" sz="1600" dirty="0" err="1"/>
              <a:t>i</a:t>
            </a:r>
            <a:r>
              <a:rPr lang="en-US" sz="1600" dirty="0"/>
              <a:t>: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bỏ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mọi</a:t>
            </a:r>
            <a:r>
              <a:rPr lang="en-US" sz="1600" dirty="0"/>
              <a:t> commands</a:t>
            </a:r>
          </a:p>
        </p:txBody>
      </p:sp>
    </p:spTree>
    <p:extLst>
      <p:ext uri="{BB962C8B-B14F-4D97-AF65-F5344CB8AC3E}">
        <p14:creationId xmlns:p14="http://schemas.microsoft.com/office/powerpoint/2010/main" val="1700155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24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Roboto"/>
                <a:ea typeface="Roboto"/>
                <a:cs typeface="Arial"/>
              </a:rPr>
              <a:t>MAKEFILE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542" y="728869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Roboto"/>
                <a:ea typeface="Roboto"/>
                <a:cs typeface="Roboto"/>
              </a:rPr>
              <a:t>Commands and execution</a:t>
            </a:r>
            <a:endParaRPr 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B7969B-0001-BBFA-BC8D-1F156DCE3B54}"/>
              </a:ext>
            </a:extLst>
          </p:cNvPr>
          <p:cNvSpPr txBox="1"/>
          <p:nvPr/>
        </p:nvSpPr>
        <p:spPr>
          <a:xfrm>
            <a:off x="859010" y="1290941"/>
            <a:ext cx="7428139" cy="18931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Thêm</a:t>
            </a:r>
            <a:r>
              <a:rPr lang="en-US" sz="1600" dirty="0"/>
              <a:t> @ </a:t>
            </a:r>
            <a:r>
              <a:rPr lang="en-US" sz="1600" dirty="0" err="1"/>
              <a:t>trước</a:t>
            </a:r>
            <a:r>
              <a:rPr lang="en-US" sz="1600" dirty="0"/>
              <a:t> </a:t>
            </a:r>
            <a:r>
              <a:rPr lang="en-US" sz="1600" dirty="0" err="1"/>
              <a:t>lệnh</a:t>
            </a:r>
            <a:r>
              <a:rPr lang="en-US" sz="1600" dirty="0"/>
              <a:t> </a:t>
            </a:r>
            <a:r>
              <a:rPr lang="en-US" sz="1600" dirty="0" err="1"/>
              <a:t>đẻ</a:t>
            </a:r>
            <a:r>
              <a:rPr lang="en-US" sz="1600" dirty="0"/>
              <a:t> </a:t>
            </a:r>
            <a:r>
              <a:rPr lang="en-US" sz="1600" dirty="0" err="1"/>
              <a:t>dừng</a:t>
            </a:r>
            <a:r>
              <a:rPr lang="en-US" sz="1600" dirty="0"/>
              <a:t> </a:t>
            </a:r>
            <a:r>
              <a:rPr lang="en-US" sz="1600" dirty="0" err="1"/>
              <a:t>nó</a:t>
            </a:r>
            <a:r>
              <a:rPr lang="en-US" sz="1600" dirty="0"/>
              <a:t> </a:t>
            </a:r>
            <a:r>
              <a:rPr lang="en-US" sz="1600" dirty="0" err="1"/>
              <a:t>trước</a:t>
            </a:r>
            <a:r>
              <a:rPr lang="en-US" sz="1600" dirty="0"/>
              <a:t> </a:t>
            </a:r>
            <a:r>
              <a:rPr lang="en-US" sz="1600" dirty="0" err="1"/>
              <a:t>khi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in </a:t>
            </a:r>
            <a:r>
              <a:rPr lang="en-US" sz="1600" dirty="0" err="1"/>
              <a:t>ra.</a:t>
            </a:r>
            <a:endParaRPr lang="en-US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Chạy</a:t>
            </a:r>
            <a:r>
              <a:rPr lang="en-US" sz="1600" dirty="0"/>
              <a:t> make </a:t>
            </a:r>
            <a:r>
              <a:rPr lang="en-US" sz="1600" dirty="0" err="1"/>
              <a:t>với</a:t>
            </a:r>
            <a:r>
              <a:rPr lang="en-US" sz="1600" dirty="0"/>
              <a:t> -s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thêm</a:t>
            </a:r>
            <a:r>
              <a:rPr lang="en-US" sz="1600" dirty="0"/>
              <a:t> @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mỗi</a:t>
            </a:r>
            <a:r>
              <a:rPr lang="en-US" sz="1600" dirty="0"/>
              <a:t> </a:t>
            </a:r>
            <a:r>
              <a:rPr lang="en-US" sz="1600" dirty="0" err="1"/>
              <a:t>dòng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Mỗi</a:t>
            </a:r>
            <a:r>
              <a:rPr lang="en-US" sz="1600" dirty="0"/>
              <a:t> command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chạy</a:t>
            </a:r>
            <a:r>
              <a:rPr lang="en-US" sz="1600" dirty="0"/>
              <a:t> ở </a:t>
            </a:r>
            <a:r>
              <a:rPr lang="en-US" sz="1600" dirty="0" err="1"/>
              <a:t>một</a:t>
            </a:r>
            <a:r>
              <a:rPr lang="en-US" sz="1600" dirty="0"/>
              <a:t> shell </a:t>
            </a:r>
            <a:r>
              <a:rPr lang="en-US" sz="1600" dirty="0" err="1"/>
              <a:t>mới</a:t>
            </a:r>
            <a:r>
              <a:rPr lang="en-US" sz="1600" dirty="0"/>
              <a:t>, default shell </a:t>
            </a:r>
            <a:r>
              <a:rPr lang="en-US" sz="1600" dirty="0" err="1"/>
              <a:t>là</a:t>
            </a:r>
            <a:r>
              <a:rPr lang="en-US" sz="1600" dirty="0"/>
              <a:t> /bin/</a:t>
            </a:r>
            <a:r>
              <a:rPr lang="en-US" sz="1600" dirty="0" err="1"/>
              <a:t>sh</a:t>
            </a:r>
            <a:r>
              <a:rPr lang="en-US" sz="1600" dirty="0"/>
              <a:t>,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đổi</a:t>
            </a:r>
            <a:r>
              <a:rPr lang="en-US" sz="1600" dirty="0"/>
              <a:t> </a:t>
            </a:r>
            <a:r>
              <a:rPr lang="en-US" sz="1600" dirty="0" err="1"/>
              <a:t>bằng</a:t>
            </a:r>
            <a:r>
              <a:rPr lang="en-US" sz="1600" dirty="0"/>
              <a:t> </a:t>
            </a:r>
            <a:r>
              <a:rPr lang="en-US" sz="1600" dirty="0" err="1"/>
              <a:t>cách</a:t>
            </a:r>
            <a:r>
              <a:rPr lang="en-US" sz="1600" dirty="0"/>
              <a:t> </a:t>
            </a:r>
            <a:r>
              <a:rPr lang="en-US" sz="1600" dirty="0" err="1"/>
              <a:t>thay</a:t>
            </a:r>
            <a:r>
              <a:rPr lang="en-US" sz="1600" dirty="0"/>
              <a:t> </a:t>
            </a:r>
            <a:r>
              <a:rPr lang="en-US" sz="1600" dirty="0" err="1"/>
              <a:t>đổi</a:t>
            </a:r>
            <a:r>
              <a:rPr lang="en-US" sz="1600" dirty="0"/>
              <a:t> </a:t>
            </a:r>
            <a:r>
              <a:rPr lang="en-US" sz="1600" dirty="0" err="1"/>
              <a:t>biến</a:t>
            </a:r>
            <a:r>
              <a:rPr lang="en-US" sz="1600" dirty="0"/>
              <a:t> SHELL (SHELL=/bin/bash)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$$: </a:t>
            </a:r>
            <a:r>
              <a:rPr lang="en-US" sz="1600" dirty="0" err="1"/>
              <a:t>Sử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shell variable </a:t>
            </a:r>
            <a:r>
              <a:rPr lang="en-US" sz="1600" dirty="0" err="1"/>
              <a:t>trong</a:t>
            </a:r>
            <a:r>
              <a:rPr lang="en-US" sz="1600" dirty="0"/>
              <a:t> bash </a:t>
            </a:r>
            <a:r>
              <a:rPr lang="en-US" sz="1600" dirty="0" err="1"/>
              <a:t>hoặc</a:t>
            </a:r>
            <a:r>
              <a:rPr lang="en-US" sz="1600" dirty="0"/>
              <a:t> </a:t>
            </a:r>
            <a:r>
              <a:rPr lang="en-US" sz="1600" dirty="0" err="1"/>
              <a:t>sh</a:t>
            </a:r>
          </a:p>
        </p:txBody>
      </p:sp>
    </p:spTree>
    <p:extLst>
      <p:ext uri="{BB962C8B-B14F-4D97-AF65-F5344CB8AC3E}">
        <p14:creationId xmlns:p14="http://schemas.microsoft.com/office/powerpoint/2010/main" val="2068207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25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Roboto"/>
                <a:ea typeface="Roboto"/>
                <a:cs typeface="Arial"/>
              </a:rPr>
              <a:t>MAKEFILE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542" y="728869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latin typeface="Roboto"/>
                <a:ea typeface="Roboto"/>
                <a:cs typeface="Roboto"/>
              </a:rPr>
              <a:t>Interupting</a:t>
            </a:r>
            <a:r>
              <a:rPr lang="en-US" sz="2400" b="1">
                <a:latin typeface="Roboto"/>
                <a:ea typeface="Roboto"/>
                <a:cs typeface="Roboto"/>
              </a:rPr>
              <a:t> or killing make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B7969B-0001-BBFA-BC8D-1F156DCE3B54}"/>
              </a:ext>
            </a:extLst>
          </p:cNvPr>
          <p:cNvSpPr txBox="1"/>
          <p:nvPr/>
        </p:nvSpPr>
        <p:spPr>
          <a:xfrm>
            <a:off x="859010" y="1290941"/>
            <a:ext cx="7428139" cy="7851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Sử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ctrl + c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Đệ</a:t>
            </a:r>
            <a:r>
              <a:rPr lang="en-US" sz="1600" dirty="0"/>
              <a:t> </a:t>
            </a:r>
            <a:r>
              <a:rPr lang="en-US" sz="1600" dirty="0" err="1"/>
              <a:t>quy</a:t>
            </a:r>
            <a:r>
              <a:rPr lang="en-US" sz="1600" dirty="0"/>
              <a:t> make: </a:t>
            </a:r>
            <a:r>
              <a:rPr lang="en-US" sz="1600" dirty="0" err="1"/>
              <a:t>Sử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$(MAKE)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A6791-B076-891B-44D4-A0E1BC2B50DA}"/>
              </a:ext>
            </a:extLst>
          </p:cNvPr>
          <p:cNvSpPr txBox="1"/>
          <p:nvPr/>
        </p:nvSpPr>
        <p:spPr>
          <a:xfrm>
            <a:off x="455542" y="2076746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Roboto"/>
                <a:ea typeface="Roboto"/>
                <a:cs typeface="Roboto"/>
              </a:rPr>
              <a:t>Make clean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4ED882-DE14-4084-6317-FC2DA7A5318C}"/>
              </a:ext>
            </a:extLst>
          </p:cNvPr>
          <p:cNvSpPr txBox="1"/>
          <p:nvPr/>
        </p:nvSpPr>
        <p:spPr>
          <a:xfrm>
            <a:off x="859010" y="2455507"/>
            <a:ext cx="7428139" cy="4158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Loại</a:t>
            </a:r>
            <a:r>
              <a:rPr lang="en-US" sz="1600" dirty="0"/>
              <a:t> </a:t>
            </a:r>
            <a:r>
              <a:rPr lang="en-US" sz="1600" dirty="0" err="1"/>
              <a:t>bỏ</a:t>
            </a:r>
            <a:r>
              <a:rPr lang="en-US" sz="1600" dirty="0"/>
              <a:t> </a:t>
            </a:r>
            <a:r>
              <a:rPr lang="en-US" sz="1600" dirty="0" err="1"/>
              <a:t>đầu</a:t>
            </a:r>
            <a:r>
              <a:rPr lang="en-US" sz="1600" dirty="0"/>
              <a:t> </a:t>
            </a:r>
            <a:r>
              <a:rPr lang="en-US" sz="1600" dirty="0" err="1"/>
              <a:t>ra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target,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chạy</a:t>
            </a:r>
            <a:r>
              <a:rPr lang="en-US" sz="1600" dirty="0"/>
              <a:t> </a:t>
            </a:r>
            <a:r>
              <a:rPr lang="en-US" sz="1600" dirty="0" err="1"/>
              <a:t>dùng</a:t>
            </a:r>
            <a:r>
              <a:rPr lang="en-US" sz="1600" dirty="0"/>
              <a:t> </a:t>
            </a:r>
            <a:r>
              <a:rPr lang="en-US" sz="1600" dirty="0" err="1"/>
              <a:t>lệnh</a:t>
            </a:r>
            <a:r>
              <a:rPr lang="en-US" sz="1600" dirty="0"/>
              <a:t> make clean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CE2CC4-596B-6DE6-C580-2ABCC48EBD7C}"/>
              </a:ext>
            </a:extLst>
          </p:cNvPr>
          <p:cNvSpPr txBox="1"/>
          <p:nvPr/>
        </p:nvSpPr>
        <p:spPr>
          <a:xfrm>
            <a:off x="888069" y="3666311"/>
            <a:ext cx="7428139" cy="4158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/>
              <a:t>Note: </a:t>
            </a:r>
            <a:r>
              <a:rPr lang="en-US" sz="1600" err="1"/>
              <a:t>Sử</a:t>
            </a:r>
            <a:r>
              <a:rPr lang="en-US" sz="1600"/>
              <a:t> </a:t>
            </a:r>
            <a:r>
              <a:rPr lang="en-US" sz="1600" err="1"/>
              <a:t>dụng</a:t>
            </a:r>
            <a:r>
              <a:rPr lang="en-US" sz="1600"/>
              <a:t> .PHONY </a:t>
            </a:r>
            <a:r>
              <a:rPr lang="en-US" sz="1600" err="1"/>
              <a:t>nếu</a:t>
            </a:r>
            <a:r>
              <a:rPr lang="en-US" sz="1600"/>
              <a:t> </a:t>
            </a:r>
            <a:r>
              <a:rPr lang="en-US" sz="1600" err="1"/>
              <a:t>muốn</a:t>
            </a:r>
            <a:r>
              <a:rPr lang="en-US" sz="1600"/>
              <a:t> </a:t>
            </a:r>
            <a:r>
              <a:rPr lang="en-US" sz="1600" err="1"/>
              <a:t>sử</a:t>
            </a:r>
            <a:r>
              <a:rPr lang="en-US" sz="1600"/>
              <a:t> </a:t>
            </a:r>
            <a:r>
              <a:rPr lang="en-US" sz="1600" err="1"/>
              <a:t>dụng</a:t>
            </a:r>
            <a:r>
              <a:rPr lang="en-US" sz="1600"/>
              <a:t> target </a:t>
            </a:r>
            <a:r>
              <a:rPr lang="en-US" sz="1600" err="1"/>
              <a:t>trùng</a:t>
            </a:r>
            <a:r>
              <a:rPr lang="en-US" sz="1600"/>
              <a:t> </a:t>
            </a:r>
            <a:r>
              <a:rPr lang="en-US" sz="1600" err="1"/>
              <a:t>với</a:t>
            </a:r>
            <a:r>
              <a:rPr lang="en-US" sz="1600"/>
              <a:t> </a:t>
            </a:r>
            <a:r>
              <a:rPr lang="en-US" sz="1600" err="1"/>
              <a:t>tên</a:t>
            </a:r>
            <a:r>
              <a:rPr lang="en-US" sz="1600"/>
              <a:t> file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604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26</a:t>
            </a:fld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MAKEFILE</a:t>
            </a:r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542" y="728869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Điều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2400" b="1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kiện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2400" b="1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trong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2400" b="1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Makefile</a:t>
            </a:r>
            <a:endParaRPr lang="en-US" sz="2400" b="1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B7969B-0001-BBFA-BC8D-1F156DCE3B54}"/>
              </a:ext>
            </a:extLst>
          </p:cNvPr>
          <p:cNvSpPr txBox="1"/>
          <p:nvPr/>
        </p:nvSpPr>
        <p:spPr>
          <a:xfrm>
            <a:off x="3964919" y="1145039"/>
            <a:ext cx="1600251" cy="422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if/else</a:t>
            </a:r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B808E5E5-1B1B-7346-49A3-B797242D3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310" y="1569546"/>
            <a:ext cx="3258255" cy="1008778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3E6A5B71-9F4F-1DFE-017C-E708A0A9C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685" y="3240386"/>
            <a:ext cx="3293533" cy="1235075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017711A-EFCC-A2F6-4D8B-AB6252A93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32" y="3178493"/>
            <a:ext cx="3272366" cy="12284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CB0D39-2E5E-D094-F8D3-86F61B8B3978}"/>
              </a:ext>
            </a:extLst>
          </p:cNvPr>
          <p:cNvSpPr txBox="1"/>
          <p:nvPr/>
        </p:nvSpPr>
        <p:spPr>
          <a:xfrm>
            <a:off x="915455" y="2704449"/>
            <a:ext cx="2581505" cy="4206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Kiểm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tra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nếu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biến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empty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AE9D0C-6C0C-0CF3-4AC5-55D57E9CD207}"/>
              </a:ext>
            </a:extLst>
          </p:cNvPr>
          <p:cNvSpPr txBox="1"/>
          <p:nvPr/>
        </p:nvSpPr>
        <p:spPr>
          <a:xfrm>
            <a:off x="5606068" y="2704449"/>
            <a:ext cx="3174571" cy="4206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Kiểm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tra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biến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định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nghĩa</a:t>
            </a:r>
          </a:p>
        </p:txBody>
      </p:sp>
    </p:spTree>
    <p:extLst>
      <p:ext uri="{BB962C8B-B14F-4D97-AF65-F5344CB8AC3E}">
        <p14:creationId xmlns:p14="http://schemas.microsoft.com/office/powerpoint/2010/main" val="1822762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27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Roboto"/>
                <a:ea typeface="Roboto"/>
                <a:cs typeface="Arial"/>
              </a:rPr>
              <a:t>MAKEFILE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542" y="728869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latin typeface="Roboto"/>
                <a:ea typeface="Roboto"/>
                <a:cs typeface="Roboto"/>
              </a:rPr>
              <a:t>Ví</a:t>
            </a:r>
            <a:r>
              <a:rPr lang="en-US" sz="2400" b="1">
                <a:latin typeface="Roboto"/>
                <a:ea typeface="Roboto"/>
                <a:cs typeface="Roboto"/>
              </a:rPr>
              <a:t> </a:t>
            </a:r>
            <a:r>
              <a:rPr lang="en-US" sz="2400" b="1" err="1">
                <a:latin typeface="Roboto"/>
                <a:ea typeface="Roboto"/>
                <a:cs typeface="Roboto"/>
              </a:rPr>
              <a:t>dụ</a:t>
            </a:r>
            <a:r>
              <a:rPr lang="en-US" sz="2400" b="1">
                <a:latin typeface="Roboto"/>
                <a:ea typeface="Roboto"/>
                <a:cs typeface="Roboto"/>
              </a:rPr>
              <a:t> </a:t>
            </a:r>
            <a:r>
              <a:rPr lang="en-US" sz="2400" b="1" err="1">
                <a:latin typeface="Roboto"/>
                <a:ea typeface="Roboto"/>
                <a:cs typeface="Roboto"/>
              </a:rPr>
              <a:t>về</a:t>
            </a:r>
            <a:r>
              <a:rPr lang="en-US" sz="2400" b="1">
                <a:latin typeface="Roboto"/>
                <a:ea typeface="Roboto"/>
                <a:cs typeface="Roboto"/>
              </a:rPr>
              <a:t> </a:t>
            </a:r>
            <a:r>
              <a:rPr lang="en-US" sz="2400" b="1" err="1">
                <a:latin typeface="Roboto"/>
                <a:ea typeface="Roboto"/>
                <a:cs typeface="Roboto"/>
              </a:rPr>
              <a:t>Makefile</a:t>
            </a:r>
            <a:endParaRPr lang="en-US" sz="2400" b="1">
              <a:latin typeface="Roboto"/>
              <a:ea typeface="Roboto"/>
              <a:cs typeface="Roboto"/>
            </a:endParaRP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C607CB69-FE94-1BEA-F805-E12D7EB31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263" y="1228395"/>
            <a:ext cx="5525218" cy="318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62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28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Roboto"/>
                <a:ea typeface="Roboto"/>
                <a:cs typeface="Arial"/>
              </a:rPr>
              <a:t>GIT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542" y="728869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Roboto"/>
                <a:ea typeface="Roboto"/>
                <a:cs typeface="Roboto"/>
              </a:rPr>
              <a:t>GIT </a:t>
            </a:r>
            <a:r>
              <a:rPr lang="en-US" sz="2400" b="1" err="1">
                <a:latin typeface="Roboto"/>
                <a:ea typeface="Roboto"/>
                <a:cs typeface="Roboto"/>
              </a:rPr>
              <a:t>là</a:t>
            </a:r>
            <a:r>
              <a:rPr lang="en-US" sz="2400" b="1">
                <a:latin typeface="Roboto"/>
                <a:ea typeface="Roboto"/>
                <a:cs typeface="Roboto"/>
              </a:rPr>
              <a:t> </a:t>
            </a:r>
            <a:r>
              <a:rPr lang="en-US" sz="2400" b="1" err="1">
                <a:latin typeface="Roboto"/>
                <a:ea typeface="Roboto"/>
                <a:cs typeface="Roboto"/>
              </a:rPr>
              <a:t>gì</a:t>
            </a:r>
            <a:r>
              <a:rPr lang="en-US" sz="2400" b="1">
                <a:latin typeface="Roboto"/>
                <a:ea typeface="Roboto"/>
                <a:cs typeface="Roboto"/>
              </a:rPr>
              <a:t>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FA3A8-89B1-3F60-CCF8-D64D0D8FC03C}"/>
              </a:ext>
            </a:extLst>
          </p:cNvPr>
          <p:cNvSpPr txBox="1"/>
          <p:nvPr/>
        </p:nvSpPr>
        <p:spPr>
          <a:xfrm>
            <a:off x="859010" y="1290941"/>
            <a:ext cx="7428139" cy="18979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Git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một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hệ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thống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quản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lý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phiên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bản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phân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tán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một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trong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những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hệ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thống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quản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lý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phiên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bản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phổ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biến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nhất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hiện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nay.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Git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thể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lưu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lại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trạng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thái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file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khi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nhu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cầu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dưới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dạng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lịch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sử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cập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nhât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Git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cũng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cấp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mỗi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lập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trình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viên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kho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lưu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trữ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(repository)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chứa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toàn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bộ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lịch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sử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thay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đổi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mã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nguồn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165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29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Roboto"/>
                <a:ea typeface="Roboto"/>
                <a:cs typeface="Arial"/>
              </a:rPr>
              <a:t>GIT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542" y="728869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Roboto"/>
                <a:ea typeface="Roboto"/>
                <a:cs typeface="Roboto"/>
              </a:rPr>
              <a:t>GIT vs other VCS: Snapshots, not differences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C246779E-9E45-3D5A-ED98-8858A4245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03" y="1524173"/>
            <a:ext cx="4573359" cy="1799391"/>
          </a:xfrm>
          <a:prstGeom prst="rect">
            <a:avLst/>
          </a:prstGeom>
        </p:spPr>
      </p:pic>
      <p:pic>
        <p:nvPicPr>
          <p:cNvPr id="8" name="Picture 8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3F50FD26-C56A-0DD2-7F02-795FCBD78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213" y="1479134"/>
            <a:ext cx="4267199" cy="18485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C1812A-BA68-B107-1E55-E2506A9C64FB}"/>
              </a:ext>
            </a:extLst>
          </p:cNvPr>
          <p:cNvSpPr txBox="1"/>
          <p:nvPr/>
        </p:nvSpPr>
        <p:spPr>
          <a:xfrm>
            <a:off x="600474" y="3223156"/>
            <a:ext cx="3373211" cy="4206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VCS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83943-B147-3AA7-EFF7-58139FC1DB86}"/>
              </a:ext>
            </a:extLst>
          </p:cNvPr>
          <p:cNvSpPr txBox="1"/>
          <p:nvPr/>
        </p:nvSpPr>
        <p:spPr>
          <a:xfrm>
            <a:off x="5050010" y="3223155"/>
            <a:ext cx="3373211" cy="4206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GIT</a:t>
            </a:r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174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Roboto"/>
                <a:ea typeface="Roboto"/>
                <a:cs typeface="Arial"/>
              </a:rPr>
              <a:t>COMPILATION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542" y="728869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Roboto"/>
                <a:ea typeface="Roboto"/>
                <a:cs typeface="Roboto"/>
              </a:rPr>
              <a:t>Preprocessing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D21BB-147B-8E0D-3618-5326442C4F54}"/>
              </a:ext>
            </a:extLst>
          </p:cNvPr>
          <p:cNvSpPr txBox="1"/>
          <p:nvPr/>
        </p:nvSpPr>
        <p:spPr>
          <a:xfrm>
            <a:off x="649637" y="1181756"/>
            <a:ext cx="7870673" cy="11592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Roboto"/>
                <a:ea typeface="Roboto"/>
                <a:cs typeface="Roboto"/>
              </a:rPr>
              <a:t>Loại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bỏ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các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dòng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bắt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đầu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bằng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dấu</a:t>
            </a:r>
            <a:r>
              <a:rPr lang="en-US" sz="1600" dirty="0">
                <a:latin typeface="Roboto"/>
                <a:ea typeface="Roboto"/>
                <a:cs typeface="Roboto"/>
              </a:rPr>
              <a:t> "#" </a:t>
            </a:r>
            <a:r>
              <a:rPr lang="en-US" sz="1600" dirty="0" err="1">
                <a:latin typeface="Roboto"/>
                <a:ea typeface="Roboto"/>
                <a:cs typeface="Roboto"/>
              </a:rPr>
              <a:t>trong</a:t>
            </a:r>
            <a:r>
              <a:rPr lang="en-US" sz="1600" dirty="0">
                <a:latin typeface="Roboto"/>
                <a:ea typeface="Roboto"/>
                <a:cs typeface="Roboto"/>
              </a:rPr>
              <a:t> source code </a:t>
            </a:r>
            <a:r>
              <a:rPr lang="en-US" sz="1600" dirty="0" err="1">
                <a:latin typeface="Roboto"/>
                <a:ea typeface="Roboto"/>
                <a:cs typeface="Roboto"/>
              </a:rPr>
              <a:t>như</a:t>
            </a:r>
            <a:r>
              <a:rPr lang="en-US" sz="1600" dirty="0">
                <a:latin typeface="Roboto"/>
                <a:ea typeface="Roboto"/>
                <a:cs typeface="Roboto"/>
              </a:rPr>
              <a:t> comment, macro, file include, conditional compilation,… </a:t>
            </a:r>
            <a:r>
              <a:rPr lang="en-US" sz="1600" dirty="0" err="1">
                <a:latin typeface="Roboto"/>
                <a:ea typeface="Roboto"/>
                <a:cs typeface="Roboto"/>
              </a:rPr>
              <a:t>và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thay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thế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chúng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trong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mã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nguồn</a:t>
            </a:r>
            <a:r>
              <a:rPr lang="en-US" sz="1600" dirty="0">
                <a:latin typeface="Roboto"/>
                <a:ea typeface="Roboto"/>
                <a:cs typeface="Roboto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Roboto"/>
                <a:ea typeface="Roboto"/>
                <a:cs typeface="Roboto"/>
              </a:rPr>
              <a:t>Chuyển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từ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file.c</a:t>
            </a:r>
            <a:r>
              <a:rPr lang="en-US" sz="1600" dirty="0">
                <a:latin typeface="Roboto"/>
                <a:ea typeface="Roboto"/>
                <a:cs typeface="Roboto"/>
              </a:rPr>
              <a:t> sang </a:t>
            </a:r>
            <a:r>
              <a:rPr lang="en-US" sz="1600" dirty="0" err="1">
                <a:latin typeface="Roboto"/>
                <a:ea typeface="Roboto"/>
                <a:cs typeface="Roboto"/>
              </a:rPr>
              <a:t>file.i</a:t>
            </a:r>
            <a:endParaRPr lang="en-US" sz="1600" dirty="0">
              <a:latin typeface="Roboto"/>
              <a:ea typeface="Roboto"/>
              <a:cs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A0844C-850B-7EEF-CE32-4F7BBA19B6E7}"/>
              </a:ext>
            </a:extLst>
          </p:cNvPr>
          <p:cNvSpPr txBox="1"/>
          <p:nvPr/>
        </p:nvSpPr>
        <p:spPr>
          <a:xfrm>
            <a:off x="455542" y="2335539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Roboto"/>
                <a:ea typeface="Roboto"/>
                <a:cs typeface="Roboto"/>
              </a:rPr>
              <a:t>Compiler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3E60A-F827-EF0B-593D-4BFC302CD7AB}"/>
              </a:ext>
            </a:extLst>
          </p:cNvPr>
          <p:cNvSpPr txBox="1"/>
          <p:nvPr/>
        </p:nvSpPr>
        <p:spPr>
          <a:xfrm>
            <a:off x="692769" y="2874690"/>
            <a:ext cx="7870673" cy="15286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Roboto"/>
                <a:ea typeface="Roboto"/>
                <a:cs typeface="Roboto"/>
              </a:rPr>
              <a:t>Lấy</a:t>
            </a:r>
            <a:r>
              <a:rPr lang="en-US" sz="1600" dirty="0">
                <a:latin typeface="Roboto"/>
                <a:ea typeface="Roboto"/>
                <a:cs typeface="Roboto"/>
              </a:rPr>
              <a:t> file </a:t>
            </a:r>
            <a:r>
              <a:rPr lang="en-US" sz="1600" dirty="0" err="1">
                <a:latin typeface="Roboto"/>
                <a:ea typeface="Roboto"/>
                <a:cs typeface="Roboto"/>
              </a:rPr>
              <a:t>từ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bước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tiền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xử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lý</a:t>
            </a:r>
            <a:r>
              <a:rPr lang="en-US" sz="1600" dirty="0">
                <a:latin typeface="Roboto"/>
                <a:ea typeface="Roboto"/>
                <a:cs typeface="Roboto"/>
              </a:rPr>
              <a:t>, </a:t>
            </a:r>
            <a:r>
              <a:rPr lang="en-US" sz="1600" dirty="0" err="1">
                <a:latin typeface="Roboto"/>
                <a:ea typeface="Roboto"/>
                <a:cs typeface="Roboto"/>
              </a:rPr>
              <a:t>kiểm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tra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xem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có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lỗi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cấu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trúc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hoặc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cú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pháp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không</a:t>
            </a:r>
            <a:r>
              <a:rPr lang="en-US" sz="1600" dirty="0">
                <a:latin typeface="Roboto"/>
                <a:ea typeface="Roboto"/>
                <a:cs typeface="Roboto"/>
              </a:rPr>
              <a:t>, </a:t>
            </a:r>
            <a:r>
              <a:rPr lang="en-US" sz="1600" dirty="0" err="1">
                <a:latin typeface="Roboto"/>
                <a:ea typeface="Roboto"/>
                <a:cs typeface="Roboto"/>
              </a:rPr>
              <a:t>nếu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có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sẽ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dừng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và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hiển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thị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lỗi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tương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ứng</a:t>
            </a:r>
            <a:endParaRPr lang="en-US" sz="1600" dirty="0">
              <a:latin typeface="Roboto"/>
              <a:ea typeface="Roboto"/>
              <a:cs typeface="Robo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Đổi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từ</a:t>
            </a:r>
            <a:r>
              <a:rPr lang="en-US" sz="1600" dirty="0">
                <a:latin typeface="Roboto"/>
                <a:ea typeface="Roboto"/>
                <a:cs typeface="Roboto"/>
              </a:rPr>
              <a:t> code C sang </a:t>
            </a:r>
            <a:r>
              <a:rPr lang="en-US" sz="1600" dirty="0" err="1">
                <a:latin typeface="Roboto"/>
                <a:ea typeface="Roboto"/>
                <a:cs typeface="Roboto"/>
              </a:rPr>
              <a:t>mã</a:t>
            </a:r>
            <a:r>
              <a:rPr lang="en-US" sz="1600" dirty="0">
                <a:latin typeface="Roboto"/>
                <a:ea typeface="Roboto"/>
                <a:cs typeface="Roboto"/>
              </a:rPr>
              <a:t> assembly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Roboto"/>
                <a:ea typeface="Roboto"/>
                <a:cs typeface="Roboto"/>
              </a:rPr>
              <a:t>Chuyển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từ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file.i</a:t>
            </a:r>
            <a:r>
              <a:rPr lang="en-US" sz="1600" dirty="0">
                <a:latin typeface="Roboto"/>
                <a:ea typeface="Roboto"/>
                <a:cs typeface="Roboto"/>
              </a:rPr>
              <a:t> sang </a:t>
            </a:r>
            <a:r>
              <a:rPr lang="en-US" sz="1600" dirty="0" err="1">
                <a:latin typeface="Roboto"/>
                <a:ea typeface="Roboto"/>
                <a:cs typeface="Roboto"/>
              </a:rPr>
              <a:t>file.s</a:t>
            </a:r>
            <a:endParaRPr lang="en-US" sz="1600" dirty="0"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46318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30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Roboto"/>
                <a:ea typeface="Roboto"/>
                <a:cs typeface="Arial"/>
              </a:rPr>
              <a:t>GIT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542" y="589855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latin typeface="Roboto"/>
                <a:ea typeface="Roboto"/>
                <a:cs typeface="Roboto"/>
              </a:rPr>
              <a:t>Một</a:t>
            </a:r>
            <a:r>
              <a:rPr lang="en-US" sz="2400" b="1">
                <a:latin typeface="Roboto"/>
                <a:ea typeface="Roboto"/>
                <a:cs typeface="Roboto"/>
              </a:rPr>
              <a:t> </a:t>
            </a:r>
            <a:r>
              <a:rPr lang="en-US" sz="2400" b="1" err="1">
                <a:latin typeface="Roboto"/>
                <a:ea typeface="Roboto"/>
                <a:cs typeface="Roboto"/>
              </a:rPr>
              <a:t>số</a:t>
            </a:r>
            <a:r>
              <a:rPr lang="en-US" sz="2400" b="1">
                <a:latin typeface="Roboto"/>
                <a:ea typeface="Roboto"/>
                <a:cs typeface="Roboto"/>
              </a:rPr>
              <a:t> </a:t>
            </a:r>
            <a:r>
              <a:rPr lang="en-US" sz="2400" b="1" err="1">
                <a:latin typeface="Roboto"/>
                <a:ea typeface="Roboto"/>
                <a:cs typeface="Roboto"/>
              </a:rPr>
              <a:t>khái</a:t>
            </a:r>
            <a:r>
              <a:rPr lang="en-US" sz="2400" b="1">
                <a:latin typeface="Roboto"/>
                <a:ea typeface="Roboto"/>
                <a:cs typeface="Roboto"/>
              </a:rPr>
              <a:t> </a:t>
            </a:r>
            <a:r>
              <a:rPr lang="en-US" sz="2400" b="1" err="1">
                <a:latin typeface="Roboto"/>
                <a:ea typeface="Roboto"/>
                <a:cs typeface="Roboto"/>
              </a:rPr>
              <a:t>niệm</a:t>
            </a:r>
            <a:r>
              <a:rPr lang="en-US" sz="2400" b="1">
                <a:latin typeface="Roboto"/>
                <a:ea typeface="Roboto"/>
                <a:cs typeface="Roboto"/>
              </a:rPr>
              <a:t> </a:t>
            </a:r>
            <a:r>
              <a:rPr lang="en-US" sz="2400" b="1" err="1">
                <a:latin typeface="Roboto"/>
                <a:ea typeface="Roboto"/>
                <a:cs typeface="Roboto"/>
              </a:rPr>
              <a:t>cơ</a:t>
            </a:r>
            <a:r>
              <a:rPr lang="en-US" sz="2400" b="1">
                <a:latin typeface="Roboto"/>
                <a:ea typeface="Roboto"/>
                <a:cs typeface="Roboto"/>
              </a:rPr>
              <a:t> </a:t>
            </a:r>
            <a:r>
              <a:rPr lang="en-US" sz="2400" b="1" err="1">
                <a:latin typeface="Roboto"/>
                <a:ea typeface="Roboto"/>
                <a:cs typeface="Roboto"/>
              </a:rPr>
              <a:t>bản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FA3A8-89B1-3F60-CCF8-D64D0D8FC03C}"/>
              </a:ext>
            </a:extLst>
          </p:cNvPr>
          <p:cNvSpPr txBox="1"/>
          <p:nvPr/>
        </p:nvSpPr>
        <p:spPr>
          <a:xfrm>
            <a:off x="362810" y="1282590"/>
            <a:ext cx="4178791" cy="26318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Modified: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Thay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đổi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file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nhưng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chưa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commited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lên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database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Staged: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Đánh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dấu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một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file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đã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thay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đổi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trong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phiên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bản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hiện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tại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để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tiến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vào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commit snapshot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tiếp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theo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Commited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: data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lưu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an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toàn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trên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local database</a:t>
            </a:r>
          </a:p>
        </p:txBody>
      </p:sp>
      <p:pic>
        <p:nvPicPr>
          <p:cNvPr id="3" name="Picture 6" descr="Timeline&#10;&#10;Description automatically generated">
            <a:extLst>
              <a:ext uri="{FF2B5EF4-FFF2-40B4-BE49-F238E27FC236}">
                <a16:creationId xmlns:a16="http://schemas.microsoft.com/office/drawing/2014/main" id="{8B6F6A20-EFC9-608D-3985-411AD8404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360" y="1283318"/>
            <a:ext cx="4604067" cy="254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00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31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Roboto"/>
                <a:ea typeface="Roboto"/>
                <a:cs typeface="Arial"/>
              </a:rPr>
              <a:t>GIT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542" y="589855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latin typeface="Roboto"/>
                <a:ea typeface="Roboto"/>
                <a:cs typeface="Roboto"/>
              </a:rPr>
              <a:t>Một</a:t>
            </a:r>
            <a:r>
              <a:rPr lang="en-US" sz="2400" b="1">
                <a:latin typeface="Roboto"/>
                <a:ea typeface="Roboto"/>
                <a:cs typeface="Roboto"/>
              </a:rPr>
              <a:t> </a:t>
            </a:r>
            <a:r>
              <a:rPr lang="en-US" sz="2400" b="1" err="1">
                <a:latin typeface="Roboto"/>
                <a:ea typeface="Roboto"/>
                <a:cs typeface="Roboto"/>
              </a:rPr>
              <a:t>số</a:t>
            </a:r>
            <a:r>
              <a:rPr lang="en-US" sz="2400" b="1">
                <a:latin typeface="Roboto"/>
                <a:ea typeface="Roboto"/>
                <a:cs typeface="Roboto"/>
              </a:rPr>
              <a:t> </a:t>
            </a:r>
            <a:r>
              <a:rPr lang="en-US" sz="2400" b="1" err="1">
                <a:latin typeface="Roboto"/>
                <a:ea typeface="Roboto"/>
                <a:cs typeface="Roboto"/>
              </a:rPr>
              <a:t>khái</a:t>
            </a:r>
            <a:r>
              <a:rPr lang="en-US" sz="2400" b="1">
                <a:latin typeface="Roboto"/>
                <a:ea typeface="Roboto"/>
                <a:cs typeface="Roboto"/>
              </a:rPr>
              <a:t> </a:t>
            </a:r>
            <a:r>
              <a:rPr lang="en-US" sz="2400" b="1" err="1">
                <a:latin typeface="Roboto"/>
                <a:ea typeface="Roboto"/>
                <a:cs typeface="Roboto"/>
              </a:rPr>
              <a:t>niệm</a:t>
            </a:r>
            <a:r>
              <a:rPr lang="en-US" sz="2400" b="1">
                <a:latin typeface="Roboto"/>
                <a:ea typeface="Roboto"/>
                <a:cs typeface="Roboto"/>
              </a:rPr>
              <a:t> </a:t>
            </a:r>
            <a:r>
              <a:rPr lang="en-US" sz="2400" b="1" err="1">
                <a:latin typeface="Roboto"/>
                <a:ea typeface="Roboto"/>
                <a:cs typeface="Roboto"/>
              </a:rPr>
              <a:t>cơ</a:t>
            </a:r>
            <a:r>
              <a:rPr lang="en-US" sz="2400" b="1">
                <a:latin typeface="Roboto"/>
                <a:ea typeface="Roboto"/>
                <a:cs typeface="Roboto"/>
              </a:rPr>
              <a:t> </a:t>
            </a:r>
            <a:r>
              <a:rPr lang="en-US" sz="2400" b="1" err="1">
                <a:latin typeface="Roboto"/>
                <a:ea typeface="Roboto"/>
                <a:cs typeface="Roboto"/>
              </a:rPr>
              <a:t>bản</a:t>
            </a:r>
            <a:endParaRPr 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E0482-F1DF-9337-2A10-3190E02E5DAF}"/>
              </a:ext>
            </a:extLst>
          </p:cNvPr>
          <p:cNvSpPr txBox="1"/>
          <p:nvPr/>
        </p:nvSpPr>
        <p:spPr>
          <a:xfrm>
            <a:off x="501877" y="1157018"/>
            <a:ext cx="8020467" cy="25391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Working tree:  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Một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lần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kiểm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tra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phiên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bản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 project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Stage: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một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file,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nằm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trong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git directory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lưu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thông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tin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về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file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nào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sẽ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commit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tiếp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theo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Git directory: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Lưu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trữ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 metadata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object database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Stagged file: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file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chuẩn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bị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sẵn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sàng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để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commit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reposity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đang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làm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việc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317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32</a:t>
            </a:fld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GIT</a:t>
            </a:r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542" y="589855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Repository</a:t>
            </a:r>
            <a:endParaRPr lang="en-US" b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1EB903EF-0546-FBF5-DC0B-C8AEEEB87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110" y="1464649"/>
            <a:ext cx="3491592" cy="1109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7D7DB-2A98-E213-0F6F-A699D7CD93A4}"/>
              </a:ext>
            </a:extLst>
          </p:cNvPr>
          <p:cNvSpPr txBox="1"/>
          <p:nvPr/>
        </p:nvSpPr>
        <p:spPr>
          <a:xfrm>
            <a:off x="546045" y="1052816"/>
            <a:ext cx="7428139" cy="4206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Nơi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lưu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lại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trạng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thái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thư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mục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DE734-7CAC-D20A-3F8E-DE5A6CFD1888}"/>
              </a:ext>
            </a:extLst>
          </p:cNvPr>
          <p:cNvSpPr txBox="1"/>
          <p:nvPr/>
        </p:nvSpPr>
        <p:spPr>
          <a:xfrm>
            <a:off x="546045" y="2838560"/>
            <a:ext cx="7428139" cy="11544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</a:rPr>
              <a:t>Remote repository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repository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để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chia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sẻ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dữ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liệu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giữa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nhiều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người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đặt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trên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server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chuyên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dụng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</a:rPr>
              <a:t>Local repository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repository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nằm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trong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máy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tính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cá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nhân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cá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nhân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sử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dụng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68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33</a:t>
            </a:fld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GIT</a:t>
            </a:r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542" y="589855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Commit</a:t>
            </a:r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37D7DB-2A98-E213-0F6F-A699D7CD93A4}"/>
              </a:ext>
            </a:extLst>
          </p:cNvPr>
          <p:cNvSpPr txBox="1"/>
          <p:nvPr/>
        </p:nvSpPr>
        <p:spPr>
          <a:xfrm>
            <a:off x="533080" y="1131763"/>
            <a:ext cx="7428139" cy="7851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Ghi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lại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việc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thêm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hoặc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thay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dổi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file,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thư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mục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vào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repository</a:t>
            </a:r>
          </a:p>
          <a:p>
            <a:pPr algn="just">
              <a:lnSpc>
                <a:spcPct val="150000"/>
              </a:lnSpc>
            </a:pP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Một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commit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đại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diện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một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thời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điểm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cụ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thể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trong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lịch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sử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project</a:t>
            </a:r>
          </a:p>
        </p:txBody>
      </p:sp>
      <p:pic>
        <p:nvPicPr>
          <p:cNvPr id="6" name="Picture 6" descr="Timeline&#10;&#10;Description automatically generated">
            <a:extLst>
              <a:ext uri="{FF2B5EF4-FFF2-40B4-BE49-F238E27FC236}">
                <a16:creationId xmlns:a16="http://schemas.microsoft.com/office/drawing/2014/main" id="{6CD39012-179E-E657-7ECF-D8E3A8A63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070" y="2508642"/>
            <a:ext cx="4716235" cy="15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60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34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Roboto"/>
                <a:ea typeface="Roboto"/>
                <a:cs typeface="Arial"/>
              </a:rPr>
              <a:t>GIT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542" y="589855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Roboto"/>
                <a:ea typeface="Roboto"/>
                <a:cs typeface="Roboto"/>
              </a:rPr>
              <a:t>Working tree </a:t>
            </a:r>
            <a:r>
              <a:rPr lang="en-US" sz="2400" b="1" err="1">
                <a:latin typeface="Roboto"/>
                <a:ea typeface="Roboto"/>
                <a:cs typeface="Roboto"/>
              </a:rPr>
              <a:t>và</a:t>
            </a:r>
            <a:r>
              <a:rPr lang="en-US" sz="2400" b="1">
                <a:latin typeface="Roboto"/>
                <a:ea typeface="Roboto"/>
                <a:cs typeface="Roboto"/>
              </a:rPr>
              <a:t> Index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37D7DB-2A98-E213-0F6F-A699D7CD93A4}"/>
              </a:ext>
            </a:extLst>
          </p:cNvPr>
          <p:cNvSpPr txBox="1"/>
          <p:nvPr/>
        </p:nvSpPr>
        <p:spPr>
          <a:xfrm>
            <a:off x="681521" y="3217367"/>
            <a:ext cx="7428139" cy="11544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/>
              <a:t>Working Tree:</a:t>
            </a:r>
            <a:r>
              <a:rPr lang="en-US" sz="1600"/>
              <a:t> </a:t>
            </a:r>
            <a:r>
              <a:rPr lang="en-US" sz="1600" err="1"/>
              <a:t>là</a:t>
            </a:r>
            <a:r>
              <a:rPr lang="en-US" sz="1600"/>
              <a:t> </a:t>
            </a:r>
            <a:r>
              <a:rPr lang="en-US" sz="1600" err="1"/>
              <a:t>thư</a:t>
            </a:r>
            <a:r>
              <a:rPr lang="en-US" sz="1600"/>
              <a:t> </a:t>
            </a:r>
            <a:r>
              <a:rPr lang="en-US" sz="1600" err="1"/>
              <a:t>mục</a:t>
            </a:r>
            <a:r>
              <a:rPr lang="en-US" sz="1600"/>
              <a:t> </a:t>
            </a:r>
            <a:r>
              <a:rPr lang="en-US" sz="1600" err="1"/>
              <a:t>trong</a:t>
            </a:r>
            <a:r>
              <a:rPr lang="en-US" sz="1600"/>
              <a:t> </a:t>
            </a:r>
            <a:r>
              <a:rPr lang="en-US" sz="1600" err="1"/>
              <a:t>quản</a:t>
            </a:r>
            <a:r>
              <a:rPr lang="en-US" sz="1600"/>
              <a:t> </a:t>
            </a:r>
            <a:r>
              <a:rPr lang="en-US" sz="1600" err="1"/>
              <a:t>lý</a:t>
            </a:r>
            <a:r>
              <a:rPr lang="en-US" sz="1600"/>
              <a:t> </a:t>
            </a:r>
            <a:r>
              <a:rPr lang="en-US" sz="1600" err="1"/>
              <a:t>của</a:t>
            </a:r>
            <a:r>
              <a:rPr lang="en-US" sz="1600"/>
              <a:t> git </a:t>
            </a:r>
            <a:r>
              <a:rPr lang="en-US" sz="1600" err="1"/>
              <a:t>mà</a:t>
            </a:r>
            <a:r>
              <a:rPr lang="en-US" sz="1600"/>
              <a:t> </a:t>
            </a:r>
            <a:r>
              <a:rPr lang="en-US" sz="1600" err="1"/>
              <a:t>mọi</a:t>
            </a:r>
            <a:r>
              <a:rPr lang="en-US" sz="1600"/>
              <a:t> </a:t>
            </a:r>
            <a:r>
              <a:rPr lang="en-US" sz="1600" err="1"/>
              <a:t>người</a:t>
            </a:r>
            <a:r>
              <a:rPr lang="en-US" sz="1600"/>
              <a:t> </a:t>
            </a:r>
            <a:r>
              <a:rPr lang="en-US" sz="1600" err="1"/>
              <a:t>đang</a:t>
            </a:r>
            <a:r>
              <a:rPr lang="en-US" sz="1600"/>
              <a:t> </a:t>
            </a:r>
            <a:r>
              <a:rPr lang="en-US" sz="1600" err="1"/>
              <a:t>thực</a:t>
            </a:r>
            <a:r>
              <a:rPr lang="en-US" sz="1600"/>
              <a:t> </a:t>
            </a:r>
            <a:r>
              <a:rPr lang="en-US" sz="1600" err="1"/>
              <a:t>hiện</a:t>
            </a:r>
            <a:r>
              <a:rPr lang="en-US" sz="1600"/>
              <a:t> </a:t>
            </a:r>
            <a:r>
              <a:rPr lang="en-US" sz="1600" err="1"/>
              <a:t>công</a:t>
            </a:r>
            <a:r>
              <a:rPr lang="en-US" sz="1600"/>
              <a:t> </a:t>
            </a:r>
            <a:r>
              <a:rPr lang="en-US" sz="1600" err="1"/>
              <a:t>việc</a:t>
            </a:r>
            <a:r>
              <a:rPr lang="en-US" sz="1600"/>
              <a:t> </a:t>
            </a:r>
            <a:r>
              <a:rPr lang="en-US" sz="1600" err="1"/>
              <a:t>thực</a:t>
            </a:r>
            <a:r>
              <a:rPr lang="en-US" sz="1600"/>
              <a:t> </a:t>
            </a:r>
            <a:r>
              <a:rPr lang="en-US" sz="1600" err="1"/>
              <a:t>tế</a:t>
            </a:r>
            <a:endParaRPr lang="en-US" sz="1600"/>
          </a:p>
          <a:p>
            <a:pPr algn="just">
              <a:lnSpc>
                <a:spcPct val="150000"/>
              </a:lnSpc>
            </a:pPr>
            <a:r>
              <a:rPr lang="en-US" sz="1600" b="1"/>
              <a:t>Index</a:t>
            </a:r>
            <a:r>
              <a:rPr lang="en-US" sz="1600"/>
              <a:t>: </a:t>
            </a:r>
            <a:r>
              <a:rPr lang="en-US" sz="1600" err="1"/>
              <a:t>Nơi</a:t>
            </a:r>
            <a:r>
              <a:rPr lang="en-US" sz="1600"/>
              <a:t> </a:t>
            </a:r>
            <a:r>
              <a:rPr lang="en-US" sz="1600" err="1"/>
              <a:t>chuẩn</a:t>
            </a:r>
            <a:r>
              <a:rPr lang="en-US" sz="1600"/>
              <a:t> </a:t>
            </a:r>
            <a:r>
              <a:rPr lang="en-US" sz="1600" err="1"/>
              <a:t>bị</a:t>
            </a:r>
            <a:r>
              <a:rPr lang="en-US" sz="1600"/>
              <a:t> </a:t>
            </a:r>
            <a:r>
              <a:rPr lang="en-US" sz="1600" err="1"/>
              <a:t>cho</a:t>
            </a:r>
            <a:r>
              <a:rPr lang="en-US" sz="1600"/>
              <a:t> </a:t>
            </a:r>
            <a:r>
              <a:rPr lang="en-US" sz="1600" err="1"/>
              <a:t>việc</a:t>
            </a:r>
            <a:r>
              <a:rPr lang="en-US" sz="1600"/>
              <a:t> commit</a:t>
            </a:r>
          </a:p>
        </p:txBody>
      </p:sp>
      <p:pic>
        <p:nvPicPr>
          <p:cNvPr id="3" name="Picture 6" descr="Diagram&#10;&#10;Description automatically generated">
            <a:extLst>
              <a:ext uri="{FF2B5EF4-FFF2-40B4-BE49-F238E27FC236}">
                <a16:creationId xmlns:a16="http://schemas.microsoft.com/office/drawing/2014/main" id="{1FF835E8-C506-5AAA-A62B-FEF4C5A06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243" y="998814"/>
            <a:ext cx="4561609" cy="208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93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35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Roboto"/>
                <a:ea typeface="Roboto"/>
                <a:cs typeface="Arial"/>
              </a:rPr>
              <a:t>GIT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542" y="589855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Roboto"/>
                <a:ea typeface="Roboto"/>
                <a:cs typeface="Roboto"/>
              </a:rPr>
              <a:t>Branch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37D7DB-2A98-E213-0F6F-A699D7CD93A4}"/>
              </a:ext>
            </a:extLst>
          </p:cNvPr>
          <p:cNvSpPr txBox="1"/>
          <p:nvPr/>
        </p:nvSpPr>
        <p:spPr>
          <a:xfrm>
            <a:off x="595257" y="1049980"/>
            <a:ext cx="7761934" cy="15238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/>
              <a:t>Các</a:t>
            </a:r>
            <a:r>
              <a:rPr lang="en-US" sz="1600" dirty="0"/>
              <a:t> branch </a:t>
            </a:r>
            <a:r>
              <a:rPr lang="en-US" sz="1600" dirty="0" err="1"/>
              <a:t>đại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phiên</a:t>
            </a:r>
            <a:r>
              <a:rPr lang="en-US" sz="1600" dirty="0"/>
              <a:t> </a:t>
            </a:r>
            <a:r>
              <a:rPr lang="en-US" sz="1600" dirty="0" err="1"/>
              <a:t>bản</a:t>
            </a:r>
            <a:r>
              <a:rPr lang="en-US" sz="1600" dirty="0"/>
              <a:t> </a:t>
            </a:r>
            <a:r>
              <a:rPr lang="en-US" sz="1600" dirty="0" err="1"/>
              <a:t>cụ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repository </a:t>
            </a:r>
            <a:r>
              <a:rPr lang="en-US" sz="1600" dirty="0" err="1"/>
              <a:t>tách</a:t>
            </a:r>
            <a:r>
              <a:rPr lang="en-US" sz="1600" dirty="0"/>
              <a:t> </a:t>
            </a:r>
            <a:r>
              <a:rPr lang="en-US" sz="1600" dirty="0" err="1"/>
              <a:t>ra</a:t>
            </a:r>
            <a:r>
              <a:rPr lang="en-US" sz="1600" dirty="0"/>
              <a:t> </a:t>
            </a:r>
            <a:r>
              <a:rPr lang="en-US" sz="1600" dirty="0" err="1"/>
              <a:t>từ</a:t>
            </a:r>
            <a:r>
              <a:rPr lang="en-US" sz="1600" dirty="0"/>
              <a:t> project </a:t>
            </a:r>
            <a:r>
              <a:rPr lang="en-US" sz="1600" dirty="0" err="1"/>
              <a:t>chính</a:t>
            </a:r>
            <a:endParaRPr lang="en-US" sz="1600" dirty="0"/>
          </a:p>
          <a:p>
            <a:pPr algn="just">
              <a:lnSpc>
                <a:spcPct val="150000"/>
              </a:lnSpc>
            </a:pPr>
            <a:r>
              <a:rPr lang="en-US" sz="1600" dirty="0"/>
              <a:t>Branch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phép</a:t>
            </a:r>
            <a:r>
              <a:rPr lang="en-US" sz="1600" dirty="0"/>
              <a:t> </a:t>
            </a:r>
            <a:r>
              <a:rPr lang="en-US" sz="1600" dirty="0" err="1"/>
              <a:t>theo</a:t>
            </a:r>
            <a:r>
              <a:rPr lang="en-US" sz="1600" dirty="0"/>
              <a:t> </a:t>
            </a:r>
            <a:r>
              <a:rPr lang="en-US" sz="1600" dirty="0" err="1"/>
              <a:t>dõi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thay</a:t>
            </a:r>
            <a:r>
              <a:rPr lang="en-US" sz="1600" dirty="0"/>
              <a:t> </a:t>
            </a:r>
            <a:r>
              <a:rPr lang="en-US" sz="1600" dirty="0" err="1"/>
              <a:t>đổi</a:t>
            </a:r>
            <a:r>
              <a:rPr lang="en-US" sz="1600" dirty="0"/>
              <a:t> </a:t>
            </a:r>
            <a:r>
              <a:rPr lang="en-US" sz="1600" dirty="0" err="1"/>
              <a:t>thử</a:t>
            </a:r>
            <a:r>
              <a:rPr lang="en-US" sz="1600" dirty="0"/>
              <a:t> </a:t>
            </a:r>
            <a:r>
              <a:rPr lang="en-US" sz="1600" dirty="0" err="1"/>
              <a:t>nghiệm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thực</a:t>
            </a:r>
            <a:r>
              <a:rPr lang="en-US" sz="1600" dirty="0"/>
              <a:t> </a:t>
            </a:r>
            <a:r>
              <a:rPr lang="en-US" sz="1600" dirty="0" err="1"/>
              <a:t>hiện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kho</a:t>
            </a:r>
            <a:r>
              <a:rPr lang="en-US" sz="1600" dirty="0"/>
              <a:t> </a:t>
            </a:r>
            <a:r>
              <a:rPr lang="en-US" sz="1600" dirty="0" err="1"/>
              <a:t>lưu</a:t>
            </a:r>
            <a:r>
              <a:rPr lang="en-US" sz="1600" dirty="0"/>
              <a:t> </a:t>
            </a:r>
            <a:r>
              <a:rPr lang="en-US" sz="1600" dirty="0" err="1"/>
              <a:t>trữ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quay </a:t>
            </a:r>
            <a:r>
              <a:rPr lang="en-US" sz="1600" dirty="0" err="1"/>
              <a:t>về</a:t>
            </a:r>
            <a:r>
              <a:rPr lang="en-US" sz="1600" dirty="0"/>
              <a:t> </a:t>
            </a:r>
            <a:r>
              <a:rPr lang="en-US" sz="1600" dirty="0" err="1"/>
              <a:t>phiên</a:t>
            </a:r>
            <a:r>
              <a:rPr lang="en-US" sz="1600" dirty="0"/>
              <a:t> </a:t>
            </a:r>
            <a:r>
              <a:rPr lang="en-US" sz="1600" dirty="0" err="1"/>
              <a:t>bản</a:t>
            </a:r>
            <a:r>
              <a:rPr lang="en-US" sz="1600" dirty="0"/>
              <a:t> </a:t>
            </a:r>
            <a:r>
              <a:rPr lang="en-US" sz="1600" dirty="0" err="1"/>
              <a:t>cũ</a:t>
            </a:r>
            <a:r>
              <a:rPr lang="en-US" sz="1600" dirty="0"/>
              <a:t> </a:t>
            </a:r>
            <a:r>
              <a:rPr lang="en-US" sz="1600" dirty="0" err="1"/>
              <a:t>hơn</a:t>
            </a:r>
            <a:r>
              <a:rPr lang="en-US" sz="16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6EDBAB-C83C-172F-1828-091AE55E8B0F}"/>
              </a:ext>
            </a:extLst>
          </p:cNvPr>
          <p:cNvSpPr txBox="1"/>
          <p:nvPr/>
        </p:nvSpPr>
        <p:spPr>
          <a:xfrm>
            <a:off x="455542" y="2660194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Roboto"/>
                <a:ea typeface="Roboto"/>
                <a:cs typeface="Roboto"/>
              </a:rPr>
              <a:t>Checkout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3FFDA-1C08-BF94-CB66-C8DBF9343A9E}"/>
              </a:ext>
            </a:extLst>
          </p:cNvPr>
          <p:cNvSpPr txBox="1"/>
          <p:nvPr/>
        </p:nvSpPr>
        <p:spPr>
          <a:xfrm>
            <a:off x="595257" y="2980140"/>
            <a:ext cx="7428139" cy="11544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/>
              <a:t>Dùng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chuyển</a:t>
            </a:r>
            <a:r>
              <a:rPr lang="en-US" sz="1600" dirty="0"/>
              <a:t> </a:t>
            </a:r>
            <a:r>
              <a:rPr lang="en-US" sz="1600" dirty="0" err="1"/>
              <a:t>giữa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branch.</a:t>
            </a:r>
          </a:p>
          <a:p>
            <a:pPr algn="just">
              <a:lnSpc>
                <a:spcPct val="150000"/>
              </a:lnSpc>
            </a:pPr>
            <a:r>
              <a:rPr lang="en-US" sz="1600" dirty="0" err="1"/>
              <a:t>Nhập</a:t>
            </a:r>
            <a:r>
              <a:rPr lang="en-US" sz="1600" dirty="0"/>
              <a:t> git checkout </a:t>
            </a:r>
            <a:r>
              <a:rPr lang="en-US" sz="1600" dirty="0" err="1"/>
              <a:t>theo</a:t>
            </a:r>
            <a:r>
              <a:rPr lang="en-US" sz="1600" dirty="0"/>
              <a:t> </a:t>
            </a:r>
            <a:r>
              <a:rPr lang="en-US" sz="1600" dirty="0" err="1"/>
              <a:t>tên</a:t>
            </a:r>
            <a:r>
              <a:rPr lang="en-US" sz="1600" dirty="0"/>
              <a:t> branch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chuyển</a:t>
            </a:r>
            <a:r>
              <a:rPr lang="en-US" sz="1600" dirty="0"/>
              <a:t> </a:t>
            </a:r>
            <a:r>
              <a:rPr lang="en-US" sz="1600" dirty="0" err="1"/>
              <a:t>đến</a:t>
            </a:r>
            <a:r>
              <a:rPr lang="en-US" sz="1600" dirty="0"/>
              <a:t> </a:t>
            </a:r>
            <a:r>
              <a:rPr lang="en-US" sz="1600" dirty="0" err="1"/>
              <a:t>nhánh</a:t>
            </a:r>
            <a:r>
              <a:rPr lang="en-US" sz="1600" dirty="0"/>
              <a:t> </a:t>
            </a:r>
            <a:r>
              <a:rPr lang="en-US" sz="1600" dirty="0" err="1"/>
              <a:t>đó</a:t>
            </a:r>
            <a:endParaRPr lang="en-US" sz="1600" dirty="0"/>
          </a:p>
          <a:p>
            <a:pPr algn="just">
              <a:lnSpc>
                <a:spcPct val="150000"/>
              </a:lnSpc>
            </a:pPr>
            <a:r>
              <a:rPr lang="en-US" sz="1600" dirty="0" err="1"/>
              <a:t>Nhập</a:t>
            </a:r>
            <a:r>
              <a:rPr lang="en-US" sz="1600" dirty="0"/>
              <a:t> git checkout master </a:t>
            </a:r>
            <a:r>
              <a:rPr lang="en-US" sz="1600" dirty="0" err="1"/>
              <a:t>để</a:t>
            </a:r>
            <a:r>
              <a:rPr lang="en-US" sz="1600" dirty="0"/>
              <a:t> quay </a:t>
            </a:r>
            <a:r>
              <a:rPr lang="en-US" sz="1600" dirty="0" err="1"/>
              <a:t>về</a:t>
            </a:r>
            <a:r>
              <a:rPr lang="en-US" sz="1600" dirty="0"/>
              <a:t> branch </a:t>
            </a:r>
            <a:r>
              <a:rPr lang="en-US" sz="1600" dirty="0" err="1"/>
              <a:t>chính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60447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36</a:t>
            </a:fld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GIT</a:t>
            </a:r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37D7DB-2A98-E213-0F6F-A699D7CD93A4}"/>
              </a:ext>
            </a:extLst>
          </p:cNvPr>
          <p:cNvSpPr txBox="1"/>
          <p:nvPr/>
        </p:nvSpPr>
        <p:spPr>
          <a:xfrm>
            <a:off x="595257" y="1136244"/>
            <a:ext cx="7428139" cy="18931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</a:rPr>
              <a:t>Merge: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lệnh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git merge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kết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hợp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với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pull requests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để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thêm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thay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đổi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từ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nhánh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này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sang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nhánh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khác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</a:rPr>
              <a:t>Pull: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để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thể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hiện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đề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xuất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thay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đổi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nhánh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chính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</a:rPr>
              <a:t>Push: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cập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nhật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nhánh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từ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xa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với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những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thay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đổi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nhất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mà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bạn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đã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commit</a:t>
            </a:r>
          </a:p>
          <a:p>
            <a:pPr algn="just">
              <a:lnSpc>
                <a:spcPct val="150000"/>
              </a:lnSpc>
            </a:pP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</a:rPr>
              <a:t>Stash: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loại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bỏ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thay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đổi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khỏi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chỉ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mục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xoá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stashes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chúng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đi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sau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005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37</a:t>
            </a:fld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GIT</a:t>
            </a:r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542" y="589855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Một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2400" b="1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số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2400" b="1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lệnh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2400" b="1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cơ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2400" b="1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bản</a:t>
            </a:r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37D7DB-2A98-E213-0F6F-A699D7CD93A4}"/>
              </a:ext>
            </a:extLst>
          </p:cNvPr>
          <p:cNvSpPr txBox="1"/>
          <p:nvPr/>
        </p:nvSpPr>
        <p:spPr>
          <a:xfrm>
            <a:off x="936673" y="1012870"/>
            <a:ext cx="8207457" cy="37249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git config: set username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email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trong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main configuration file</a:t>
            </a:r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git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init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khởi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tạo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một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repository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hoặc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đã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endParaRPr lang="en-US" sz="16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git clone: copy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một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git repository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tử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remote source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git status: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kiểm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tra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trạng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thái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những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file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đã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thay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đổi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trong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thư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mục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làm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việc</a:t>
            </a:r>
            <a:endParaRPr lang="en-US" sz="16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git add: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thêm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thay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đổi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đên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sstage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/index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trong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thư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mục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làm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việc</a:t>
            </a:r>
            <a:endParaRPr lang="en-US" sz="16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git commit: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lưu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lại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thay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đổi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vào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local repository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git push/pull: push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hoặc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oull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thay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đổi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đến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remote repository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git checkout: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chuyển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sang branch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khác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git stash: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lưu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thay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đổi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mà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không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muốn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commit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ngay</a:t>
            </a:r>
            <a:endParaRPr lang="en-US" sz="16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git merge: merge 2 branch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với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nhau</a:t>
            </a:r>
          </a:p>
        </p:txBody>
      </p:sp>
    </p:spTree>
    <p:extLst>
      <p:ext uri="{BB962C8B-B14F-4D97-AF65-F5344CB8AC3E}">
        <p14:creationId xmlns:p14="http://schemas.microsoft.com/office/powerpoint/2010/main" val="1181840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38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Roboto"/>
                <a:ea typeface="Roboto"/>
                <a:cs typeface="Arial"/>
              </a:rPr>
              <a:t>GIT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542" y="589855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latin typeface="Roboto"/>
                <a:ea typeface="Roboto"/>
                <a:cs typeface="Roboto"/>
              </a:rPr>
              <a:t>Thực</a:t>
            </a:r>
            <a:r>
              <a:rPr lang="en-US" sz="2400" b="1">
                <a:latin typeface="Roboto"/>
                <a:ea typeface="Roboto"/>
                <a:cs typeface="Roboto"/>
              </a:rPr>
              <a:t> </a:t>
            </a:r>
            <a:r>
              <a:rPr lang="en-US" sz="2400" b="1" err="1">
                <a:latin typeface="Roboto"/>
                <a:ea typeface="Roboto"/>
                <a:cs typeface="Roboto"/>
              </a:rPr>
              <a:t>hành</a:t>
            </a: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26C00436-47E0-95CC-CC87-E4FC48285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672" y="1121812"/>
            <a:ext cx="5986648" cy="295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20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39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Roboto"/>
                <a:ea typeface="Roboto"/>
                <a:cs typeface="Arial"/>
              </a:rPr>
              <a:t>GIT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542" y="589855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err="1">
                <a:latin typeface="Roboto"/>
                <a:ea typeface="Roboto"/>
                <a:cs typeface="Roboto"/>
              </a:rPr>
              <a:t>Thực</a:t>
            </a:r>
            <a:r>
              <a:rPr lang="en-US" sz="2400" b="1" dirty="0">
                <a:latin typeface="Roboto"/>
                <a:ea typeface="Roboto"/>
                <a:cs typeface="Roboto"/>
              </a:rPr>
              <a:t> </a:t>
            </a:r>
            <a:r>
              <a:rPr lang="en-US" sz="2400" b="1" dirty="0" err="1">
                <a:latin typeface="Roboto"/>
                <a:ea typeface="Roboto"/>
                <a:cs typeface="Roboto"/>
              </a:rPr>
              <a:t>hành</a:t>
            </a:r>
            <a:endParaRPr lang="en-US" sz="2400" b="1" dirty="0">
              <a:latin typeface="Roboto"/>
              <a:ea typeface="Roboto"/>
              <a:cs typeface="Roboto"/>
            </a:endParaRP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A39FA172-2189-B29D-B28D-33087299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802" y="1179712"/>
            <a:ext cx="5251862" cy="325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8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4</a:t>
            </a:fld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COMPILATION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542" y="728869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Assembler</a:t>
            </a:r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D21BB-147B-8E0D-3618-5326442C4F54}"/>
              </a:ext>
            </a:extLst>
          </p:cNvPr>
          <p:cNvSpPr txBox="1"/>
          <p:nvPr/>
        </p:nvSpPr>
        <p:spPr>
          <a:xfrm>
            <a:off x="649637" y="1181756"/>
            <a:ext cx="7870673" cy="7899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Chuyển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đổi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từ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mã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assembly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thành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mã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máy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(binary code)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Chuyển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từ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file.s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sang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file.o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A0844C-850B-7EEF-CE32-4F7BBA19B6E7}"/>
              </a:ext>
            </a:extLst>
          </p:cNvPr>
          <p:cNvSpPr txBox="1"/>
          <p:nvPr/>
        </p:nvSpPr>
        <p:spPr>
          <a:xfrm>
            <a:off x="455542" y="2335539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Linking</a:t>
            </a:r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3E60A-F827-EF0B-593D-4BFC302CD7AB}"/>
              </a:ext>
            </a:extLst>
          </p:cNvPr>
          <p:cNvSpPr txBox="1"/>
          <p:nvPr/>
        </p:nvSpPr>
        <p:spPr>
          <a:xfrm>
            <a:off x="692769" y="2874690"/>
            <a:ext cx="7870673" cy="7899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Liên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kết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với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các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file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thư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viện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tạo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ra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file output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có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thể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thực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thi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Chuyển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từ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file.o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sang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file.out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27782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7276" y="1896341"/>
            <a:ext cx="5527563" cy="646680"/>
          </a:xfrm>
        </p:spPr>
        <p:txBody>
          <a:bodyPr>
            <a:noAutofit/>
          </a:bodyPr>
          <a:lstStyle/>
          <a:p>
            <a:r>
              <a:rPr lang="en-US" sz="3600">
                <a:latin typeface="Roboto"/>
                <a:ea typeface="Roboto"/>
                <a:cs typeface="Arial"/>
              </a:rPr>
              <a:t>THANKS FOR LISTENING!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20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Roboto"/>
                <a:ea typeface="Roboto"/>
                <a:cs typeface="Arial"/>
              </a:rPr>
              <a:t>COMPILATION PROCESS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B5CE9B2-68C8-FD24-C4D1-B3D87FCBA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99" y="1328098"/>
            <a:ext cx="7397139" cy="5485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542" y="728869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Roboto"/>
                <a:ea typeface="Roboto"/>
                <a:cs typeface="Roboto"/>
              </a:rPr>
              <a:t>Các file </a:t>
            </a:r>
            <a:r>
              <a:rPr lang="en-US" sz="2400" err="1">
                <a:latin typeface="Roboto"/>
                <a:ea typeface="Roboto"/>
                <a:cs typeface="Roboto"/>
              </a:rPr>
              <a:t>trung</a:t>
            </a:r>
            <a:r>
              <a:rPr lang="en-US" sz="2400">
                <a:latin typeface="Roboto"/>
                <a:ea typeface="Roboto"/>
                <a:cs typeface="Roboto"/>
              </a:rPr>
              <a:t> </a:t>
            </a:r>
            <a:r>
              <a:rPr lang="en-US" sz="2400" err="1">
                <a:latin typeface="Roboto"/>
                <a:ea typeface="Roboto"/>
                <a:cs typeface="Roboto"/>
              </a:rPr>
              <a:t>gian</a:t>
            </a:r>
            <a:r>
              <a:rPr lang="en-US" sz="2400">
                <a:latin typeface="Roboto"/>
                <a:ea typeface="Roboto"/>
                <a:cs typeface="Roboto"/>
              </a:rPr>
              <a:t> </a:t>
            </a:r>
            <a:r>
              <a:rPr lang="en-US" sz="2400" err="1">
                <a:latin typeface="Roboto"/>
                <a:ea typeface="Roboto"/>
                <a:cs typeface="Roboto"/>
              </a:rPr>
              <a:t>được</a:t>
            </a:r>
            <a:r>
              <a:rPr lang="en-US" sz="2400">
                <a:latin typeface="Roboto"/>
                <a:ea typeface="Roboto"/>
                <a:cs typeface="Roboto"/>
              </a:rPr>
              <a:t> </a:t>
            </a:r>
            <a:r>
              <a:rPr lang="en-US" sz="2400" err="1">
                <a:latin typeface="Roboto"/>
                <a:ea typeface="Roboto"/>
                <a:cs typeface="Roboto"/>
              </a:rPr>
              <a:t>tạo</a:t>
            </a:r>
            <a:r>
              <a:rPr lang="en-US" sz="2400">
                <a:latin typeface="Roboto"/>
                <a:ea typeface="Roboto"/>
                <a:cs typeface="Roboto"/>
              </a:rPr>
              <a:t> </a:t>
            </a:r>
            <a:r>
              <a:rPr lang="en-US" sz="2400" err="1">
                <a:latin typeface="Roboto"/>
                <a:ea typeface="Roboto"/>
                <a:cs typeface="Roboto"/>
              </a:rPr>
              <a:t>ra</a:t>
            </a:r>
            <a:r>
              <a:rPr lang="en-US" sz="2400">
                <a:latin typeface="Roboto"/>
                <a:ea typeface="Roboto"/>
                <a:cs typeface="Roboto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D21BB-147B-8E0D-3618-5326442C4F54}"/>
              </a:ext>
            </a:extLst>
          </p:cNvPr>
          <p:cNvSpPr txBox="1"/>
          <p:nvPr/>
        </p:nvSpPr>
        <p:spPr>
          <a:xfrm>
            <a:off x="1048608" y="2098312"/>
            <a:ext cx="7212909" cy="15286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Roboto"/>
                <a:ea typeface="Roboto"/>
                <a:cs typeface="Roboto"/>
              </a:rPr>
              <a:t>hello.i</a:t>
            </a:r>
            <a:r>
              <a:rPr lang="en-US" sz="1600" dirty="0">
                <a:latin typeface="Roboto"/>
                <a:ea typeface="Roboto"/>
                <a:cs typeface="Roboto"/>
              </a:rPr>
              <a:t>: </a:t>
            </a:r>
            <a:r>
              <a:rPr lang="en-US" sz="1600" dirty="0" err="1">
                <a:latin typeface="Roboto"/>
                <a:ea typeface="Roboto"/>
                <a:cs typeface="Roboto"/>
              </a:rPr>
              <a:t>sinh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ra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sau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bước</a:t>
            </a:r>
            <a:r>
              <a:rPr lang="en-US" sz="1600" dirty="0">
                <a:latin typeface="Roboto"/>
                <a:ea typeface="Roboto"/>
                <a:cs typeface="Roboto"/>
              </a:rPr>
              <a:t> preprocessor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Roboto"/>
                <a:ea typeface="Roboto"/>
                <a:cs typeface="Roboto"/>
              </a:rPr>
              <a:t>hello.s</a:t>
            </a:r>
            <a:r>
              <a:rPr lang="en-US" sz="1600" dirty="0">
                <a:latin typeface="Roboto"/>
                <a:ea typeface="Roboto"/>
                <a:cs typeface="Roboto"/>
              </a:rPr>
              <a:t>: </a:t>
            </a:r>
            <a:r>
              <a:rPr lang="en-US" sz="1600" dirty="0" err="1">
                <a:latin typeface="Roboto"/>
                <a:ea typeface="Roboto"/>
                <a:cs typeface="Roboto"/>
              </a:rPr>
              <a:t>sinh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ra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sau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bước</a:t>
            </a:r>
            <a:r>
              <a:rPr lang="en-US" sz="1600" dirty="0">
                <a:latin typeface="Roboto"/>
                <a:ea typeface="Roboto"/>
                <a:cs typeface="Roboto"/>
              </a:rPr>
              <a:t> compiler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Roboto"/>
                <a:ea typeface="Roboto"/>
                <a:cs typeface="Roboto"/>
              </a:rPr>
              <a:t>hello.o</a:t>
            </a:r>
            <a:r>
              <a:rPr lang="en-US" sz="1600" dirty="0">
                <a:latin typeface="Roboto"/>
                <a:ea typeface="Roboto"/>
                <a:cs typeface="Roboto"/>
              </a:rPr>
              <a:t>: </a:t>
            </a:r>
            <a:r>
              <a:rPr lang="en-US" sz="1600" dirty="0" err="1">
                <a:latin typeface="Roboto"/>
                <a:ea typeface="Roboto"/>
                <a:cs typeface="Roboto"/>
              </a:rPr>
              <a:t>sinh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ra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sau</a:t>
            </a:r>
            <a:r>
              <a:rPr lang="en-US" sz="1600" dirty="0">
                <a:latin typeface="Roboto"/>
                <a:ea typeface="Roboto"/>
                <a:cs typeface="Roboto"/>
              </a:rPr>
              <a:t> </a:t>
            </a:r>
            <a:r>
              <a:rPr lang="en-US" sz="1600" dirty="0" err="1">
                <a:latin typeface="Roboto"/>
                <a:ea typeface="Roboto"/>
                <a:cs typeface="Roboto"/>
              </a:rPr>
              <a:t>bước</a:t>
            </a:r>
            <a:r>
              <a:rPr lang="en-US" sz="1600" dirty="0">
                <a:latin typeface="Roboto"/>
                <a:ea typeface="Roboto"/>
                <a:cs typeface="Roboto"/>
              </a:rPr>
              <a:t> assembler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Roboto"/>
                <a:ea typeface="Roboto"/>
                <a:cs typeface="Roboto"/>
              </a:rPr>
              <a:t>hello.out</a:t>
            </a:r>
            <a:r>
              <a:rPr lang="en-US" sz="1600" dirty="0">
                <a:latin typeface="Roboto"/>
                <a:ea typeface="Roboto"/>
                <a:cs typeface="Roboto"/>
              </a:rPr>
              <a:t>: </a:t>
            </a:r>
            <a:r>
              <a:rPr lang="en-US" sz="1600" dirty="0" err="1">
                <a:latin typeface="Roboto"/>
                <a:ea typeface="Roboto"/>
                <a:cs typeface="Roboto"/>
              </a:rPr>
              <a:t>là</a:t>
            </a:r>
            <a:r>
              <a:rPr lang="en-US" sz="1600" dirty="0">
                <a:latin typeface="Roboto"/>
                <a:ea typeface="Roboto"/>
                <a:cs typeface="Roboto"/>
              </a:rPr>
              <a:t> file </a:t>
            </a:r>
            <a:r>
              <a:rPr lang="en-US" sz="1600" dirty="0" err="1">
                <a:latin typeface="Roboto"/>
                <a:ea typeface="Roboto"/>
                <a:cs typeface="Roboto"/>
              </a:rPr>
              <a:t>chương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trình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có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thể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thực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thi</a:t>
            </a:r>
            <a:endParaRPr lang="en-US" sz="1600" dirty="0"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58493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Roboto"/>
                <a:ea typeface="Roboto"/>
                <a:cs typeface="Arial"/>
              </a:rPr>
              <a:t>COMPILATION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25463" y="628606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Roboto"/>
                <a:ea typeface="Roboto"/>
                <a:cs typeface="Roboto"/>
              </a:rPr>
              <a:t>Các file </a:t>
            </a:r>
            <a:r>
              <a:rPr lang="en-US" sz="2400" err="1">
                <a:latin typeface="Roboto"/>
                <a:ea typeface="Roboto"/>
                <a:cs typeface="Roboto"/>
              </a:rPr>
              <a:t>trung</a:t>
            </a:r>
            <a:r>
              <a:rPr lang="en-US" sz="2400">
                <a:latin typeface="Roboto"/>
                <a:ea typeface="Roboto"/>
                <a:cs typeface="Roboto"/>
              </a:rPr>
              <a:t> </a:t>
            </a:r>
            <a:r>
              <a:rPr lang="en-US" sz="2400" err="1">
                <a:latin typeface="Roboto"/>
                <a:ea typeface="Roboto"/>
                <a:cs typeface="Roboto"/>
              </a:rPr>
              <a:t>gian</a:t>
            </a:r>
            <a:r>
              <a:rPr lang="en-US" sz="2400">
                <a:latin typeface="Roboto"/>
                <a:ea typeface="Roboto"/>
                <a:cs typeface="Roboto"/>
              </a:rPr>
              <a:t> </a:t>
            </a:r>
            <a:r>
              <a:rPr lang="en-US" sz="2400" err="1">
                <a:latin typeface="Roboto"/>
                <a:ea typeface="Roboto"/>
                <a:cs typeface="Roboto"/>
              </a:rPr>
              <a:t>được</a:t>
            </a:r>
            <a:r>
              <a:rPr lang="en-US" sz="2400">
                <a:latin typeface="Roboto"/>
                <a:ea typeface="Roboto"/>
                <a:cs typeface="Roboto"/>
              </a:rPr>
              <a:t> </a:t>
            </a:r>
            <a:r>
              <a:rPr lang="en-US" sz="2400" err="1">
                <a:latin typeface="Roboto"/>
                <a:ea typeface="Roboto"/>
                <a:cs typeface="Roboto"/>
              </a:rPr>
              <a:t>tạo</a:t>
            </a:r>
            <a:r>
              <a:rPr lang="en-US" sz="2400">
                <a:latin typeface="Roboto"/>
                <a:ea typeface="Roboto"/>
                <a:cs typeface="Roboto"/>
              </a:rPr>
              <a:t> </a:t>
            </a:r>
            <a:r>
              <a:rPr lang="en-US" sz="2400" err="1">
                <a:latin typeface="Roboto"/>
                <a:ea typeface="Roboto"/>
                <a:cs typeface="Roboto"/>
              </a:rPr>
              <a:t>ra</a:t>
            </a:r>
            <a:r>
              <a:rPr lang="en-US" sz="2400">
                <a:latin typeface="Roboto"/>
                <a:ea typeface="Roboto"/>
                <a:cs typeface="Roboto"/>
              </a:rPr>
              <a:t>: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5FE6A7EE-99EC-517B-B87D-6B86A6E2F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023" y="1419333"/>
            <a:ext cx="2516757" cy="3332816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9EC481F6-7305-790B-F184-6CD7F6048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550" y="1422984"/>
            <a:ext cx="2743200" cy="3088284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13DFF170-A6E0-BB10-45DC-C0DC694C2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91" y="1420706"/>
            <a:ext cx="2743200" cy="23595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A5BA6B-5812-B4E1-BF5E-0D574849BCC0}"/>
              </a:ext>
            </a:extLst>
          </p:cNvPr>
          <p:cNvSpPr txBox="1"/>
          <p:nvPr/>
        </p:nvSpPr>
        <p:spPr>
          <a:xfrm>
            <a:off x="224936" y="1089816"/>
            <a:ext cx="271109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err="1">
                <a:latin typeface="Roboto"/>
                <a:ea typeface="Roboto"/>
                <a:cs typeface="Roboto"/>
              </a:rPr>
              <a:t>hello.i</a:t>
            </a:r>
            <a:endParaRPr lang="en-US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91C256-5658-E356-5841-F40A0442A3F7}"/>
              </a:ext>
            </a:extLst>
          </p:cNvPr>
          <p:cNvSpPr txBox="1"/>
          <p:nvPr/>
        </p:nvSpPr>
        <p:spPr>
          <a:xfrm>
            <a:off x="3172671" y="1049710"/>
            <a:ext cx="25105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err="1">
                <a:latin typeface="Roboto"/>
                <a:ea typeface="Roboto"/>
                <a:cs typeface="Roboto"/>
              </a:rPr>
              <a:t>hello.s</a:t>
            </a:r>
            <a:endParaRPr lang="en-US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695EF-1862-6097-8219-1763E5069A1A}"/>
              </a:ext>
            </a:extLst>
          </p:cNvPr>
          <p:cNvSpPr txBox="1"/>
          <p:nvPr/>
        </p:nvSpPr>
        <p:spPr>
          <a:xfrm>
            <a:off x="6050223" y="1049710"/>
            <a:ext cx="25105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err="1">
                <a:latin typeface="Roboto"/>
                <a:ea typeface="Roboto"/>
                <a:cs typeface="Roboto"/>
              </a:rPr>
              <a:t>hello.o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661993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Roboto"/>
                <a:ea typeface="Roboto"/>
                <a:cs typeface="Arial"/>
              </a:rPr>
              <a:t>COMPILATION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542" y="728869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latin typeface="Roboto"/>
                <a:ea typeface="Roboto"/>
                <a:cs typeface="Roboto"/>
              </a:rPr>
              <a:t>Một</a:t>
            </a:r>
            <a:r>
              <a:rPr lang="en-US" sz="2400">
                <a:latin typeface="Roboto"/>
                <a:ea typeface="Roboto"/>
                <a:cs typeface="Roboto"/>
              </a:rPr>
              <a:t> </a:t>
            </a:r>
            <a:r>
              <a:rPr lang="en-US" sz="2400" err="1">
                <a:latin typeface="Roboto"/>
                <a:ea typeface="Roboto"/>
                <a:cs typeface="Roboto"/>
              </a:rPr>
              <a:t>số</a:t>
            </a:r>
            <a:r>
              <a:rPr lang="en-US" sz="2400">
                <a:latin typeface="Roboto"/>
                <a:ea typeface="Roboto"/>
                <a:cs typeface="Roboto"/>
              </a:rPr>
              <a:t> option flag </a:t>
            </a:r>
            <a:r>
              <a:rPr lang="en-US" sz="2400" err="1">
                <a:latin typeface="Roboto"/>
                <a:ea typeface="Roboto"/>
                <a:cs typeface="Roboto"/>
              </a:rPr>
              <a:t>biên</a:t>
            </a:r>
            <a:r>
              <a:rPr lang="en-US" sz="2400">
                <a:latin typeface="Roboto"/>
                <a:ea typeface="Roboto"/>
                <a:cs typeface="Roboto"/>
              </a:rPr>
              <a:t> </a:t>
            </a:r>
            <a:r>
              <a:rPr lang="en-US" sz="2400" err="1">
                <a:latin typeface="Roboto"/>
                <a:ea typeface="Roboto"/>
                <a:cs typeface="Roboto"/>
              </a:rPr>
              <a:t>dịch</a:t>
            </a:r>
            <a:r>
              <a:rPr lang="en-US" sz="2400">
                <a:latin typeface="Roboto"/>
                <a:ea typeface="Roboto"/>
                <a:cs typeface="Roboto"/>
              </a:rPr>
              <a:t> </a:t>
            </a:r>
            <a:r>
              <a:rPr lang="en-US" sz="2400" err="1">
                <a:latin typeface="Roboto"/>
                <a:ea typeface="Roboto"/>
                <a:cs typeface="Roboto"/>
              </a:rPr>
              <a:t>cơ</a:t>
            </a:r>
            <a:r>
              <a:rPr lang="en-US" sz="2400">
                <a:latin typeface="Roboto"/>
                <a:ea typeface="Roboto"/>
                <a:cs typeface="Roboto"/>
              </a:rPr>
              <a:t> </a:t>
            </a:r>
            <a:r>
              <a:rPr lang="en-US" sz="2400" err="1">
                <a:latin typeface="Roboto"/>
                <a:ea typeface="Roboto"/>
                <a:cs typeface="Roboto"/>
              </a:rPr>
              <a:t>bản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D21BB-147B-8E0D-3618-5326442C4F54}"/>
              </a:ext>
            </a:extLst>
          </p:cNvPr>
          <p:cNvSpPr txBox="1"/>
          <p:nvPr/>
        </p:nvSpPr>
        <p:spPr>
          <a:xfrm>
            <a:off x="649637" y="1181756"/>
            <a:ext cx="7870673" cy="26366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/>
                <a:ea typeface="Roboto"/>
                <a:cs typeface="Roboto"/>
              </a:rPr>
              <a:t>-Wall: </a:t>
            </a:r>
            <a:r>
              <a:rPr lang="en-US" sz="1600" dirty="0" err="1">
                <a:latin typeface="Roboto"/>
                <a:ea typeface="Roboto"/>
                <a:cs typeface="Roboto"/>
              </a:rPr>
              <a:t>cho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phép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tất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cả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cảnh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báo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của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trình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biên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dịch</a:t>
            </a:r>
            <a:r>
              <a:rPr lang="en-US" sz="1600" dirty="0">
                <a:latin typeface="Roboto"/>
                <a:ea typeface="Roboto"/>
                <a:cs typeface="Roboto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/>
                <a:ea typeface="Roboto"/>
                <a:cs typeface="Roboto"/>
              </a:rPr>
              <a:t>-c: </a:t>
            </a:r>
            <a:r>
              <a:rPr lang="en-US" sz="1600" dirty="0" err="1">
                <a:latin typeface="Roboto"/>
                <a:ea typeface="Roboto"/>
                <a:cs typeface="Roboto"/>
              </a:rPr>
              <a:t>biên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dịch</a:t>
            </a:r>
            <a:r>
              <a:rPr lang="en-US" sz="1600" dirty="0">
                <a:latin typeface="Roboto"/>
                <a:ea typeface="Roboto"/>
                <a:cs typeface="Roboto"/>
              </a:rPr>
              <a:t> source files </a:t>
            </a:r>
            <a:r>
              <a:rPr lang="en-US" sz="1600" dirty="0" err="1">
                <a:latin typeface="Roboto"/>
                <a:ea typeface="Roboto"/>
                <a:cs typeface="Roboto"/>
              </a:rPr>
              <a:t>thành</a:t>
            </a:r>
            <a:r>
              <a:rPr lang="en-US" sz="1600" dirty="0">
                <a:latin typeface="Roboto"/>
                <a:ea typeface="Roboto"/>
                <a:cs typeface="Roboto"/>
              </a:rPr>
              <a:t> objects files </a:t>
            </a:r>
            <a:r>
              <a:rPr lang="en-US" sz="1600" dirty="0" err="1">
                <a:latin typeface="Roboto"/>
                <a:ea typeface="Roboto"/>
                <a:cs typeface="Roboto"/>
              </a:rPr>
              <a:t>mà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không</a:t>
            </a:r>
            <a:r>
              <a:rPr lang="en-US" sz="1600" dirty="0">
                <a:latin typeface="Roboto"/>
                <a:ea typeface="Roboto"/>
                <a:cs typeface="Roboto"/>
              </a:rPr>
              <a:t> linking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/>
                <a:ea typeface="Roboto"/>
                <a:cs typeface="Roboto"/>
              </a:rPr>
              <a:t>-D: </a:t>
            </a:r>
            <a:r>
              <a:rPr lang="en-US" sz="1600" dirty="0" err="1">
                <a:latin typeface="Roboto"/>
                <a:ea typeface="Roboto"/>
                <a:cs typeface="Roboto"/>
              </a:rPr>
              <a:t>định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nghĩa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một</a:t>
            </a:r>
            <a:r>
              <a:rPr lang="en-US" sz="1600" dirty="0">
                <a:latin typeface="Roboto"/>
                <a:ea typeface="Roboto"/>
                <a:cs typeface="Roboto"/>
              </a:rPr>
              <a:t> macros </a:t>
            </a:r>
            <a:r>
              <a:rPr lang="en-US" sz="1600" dirty="0" err="1">
                <a:latin typeface="Roboto"/>
                <a:ea typeface="Roboto"/>
                <a:cs typeface="Roboto"/>
              </a:rPr>
              <a:t>được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dùng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bởi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preproceessor</a:t>
            </a:r>
            <a:endParaRPr lang="en-US" sz="1600" dirty="0">
              <a:latin typeface="Roboto"/>
              <a:ea typeface="Roboto"/>
              <a:cs typeface="Robo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/>
                <a:ea typeface="Roboto"/>
                <a:cs typeface="Roboto"/>
              </a:rPr>
              <a:t>-I: </a:t>
            </a:r>
            <a:r>
              <a:rPr lang="en-US" sz="1600" dirty="0" err="1">
                <a:latin typeface="Roboto"/>
                <a:ea typeface="Roboto"/>
                <a:cs typeface="Roboto"/>
              </a:rPr>
              <a:t>thêm</a:t>
            </a:r>
            <a:r>
              <a:rPr lang="en-US" sz="1600" dirty="0">
                <a:latin typeface="Roboto"/>
                <a:ea typeface="Roboto"/>
                <a:cs typeface="Roboto"/>
              </a:rPr>
              <a:t> include directory </a:t>
            </a:r>
            <a:r>
              <a:rPr lang="en-US" sz="1600" dirty="0" err="1">
                <a:latin typeface="Roboto"/>
                <a:ea typeface="Roboto"/>
                <a:cs typeface="Roboto"/>
              </a:rPr>
              <a:t>của</a:t>
            </a:r>
            <a:r>
              <a:rPr lang="en-US" sz="1600" dirty="0">
                <a:latin typeface="Roboto"/>
                <a:ea typeface="Roboto"/>
                <a:cs typeface="Roboto"/>
              </a:rPr>
              <a:t> header files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/>
                <a:ea typeface="Roboto"/>
                <a:cs typeface="Roboto"/>
              </a:rPr>
              <a:t>-g: generates debug information </a:t>
            </a:r>
            <a:r>
              <a:rPr lang="en-US" sz="1600" dirty="0" err="1">
                <a:latin typeface="Roboto"/>
                <a:ea typeface="Roboto"/>
                <a:cs typeface="Roboto"/>
              </a:rPr>
              <a:t>sử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dụng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bởi</a:t>
            </a:r>
            <a:r>
              <a:rPr lang="en-US" sz="1600" dirty="0">
                <a:latin typeface="Roboto"/>
                <a:ea typeface="Roboto"/>
                <a:cs typeface="Roboto"/>
              </a:rPr>
              <a:t> GDB debugger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/>
                <a:ea typeface="Roboto"/>
                <a:cs typeface="Roboto"/>
              </a:rPr>
              <a:t>-o: </a:t>
            </a:r>
            <a:r>
              <a:rPr lang="en-US" sz="1600" dirty="0" err="1">
                <a:latin typeface="Roboto"/>
                <a:ea typeface="Roboto"/>
                <a:cs typeface="Roboto"/>
              </a:rPr>
              <a:t>viết</a:t>
            </a:r>
            <a:r>
              <a:rPr lang="en-US" sz="1600" dirty="0">
                <a:latin typeface="Roboto"/>
                <a:ea typeface="Roboto"/>
                <a:cs typeface="Roboto"/>
              </a:rPr>
              <a:t> build output </a:t>
            </a:r>
            <a:r>
              <a:rPr lang="en-US" sz="1600" dirty="0" err="1">
                <a:latin typeface="Roboto"/>
                <a:ea typeface="Roboto"/>
                <a:cs typeface="Roboto"/>
              </a:rPr>
              <a:t>vào</a:t>
            </a:r>
            <a:r>
              <a:rPr lang="en-US" sz="1600" dirty="0">
                <a:latin typeface="Roboto"/>
                <a:ea typeface="Roboto"/>
                <a:cs typeface="Roboto"/>
              </a:rPr>
              <a:t> output 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/>
                <a:ea typeface="Roboto"/>
                <a:cs typeface="Roboto"/>
              </a:rPr>
              <a:t>-O: </a:t>
            </a:r>
            <a:r>
              <a:rPr lang="en-US" sz="1600" dirty="0" err="1">
                <a:latin typeface="Roboto"/>
                <a:ea typeface="Roboto"/>
                <a:cs typeface="Roboto"/>
              </a:rPr>
              <a:t>tối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ưu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hoá</a:t>
            </a:r>
            <a:r>
              <a:rPr lang="en-US" sz="1600" dirty="0">
                <a:latin typeface="Roboto"/>
                <a:ea typeface="Roboto"/>
                <a:cs typeface="Roboto"/>
              </a:rPr>
              <a:t> </a:t>
            </a:r>
            <a:r>
              <a:rPr lang="en-US" sz="1600" dirty="0" err="1">
                <a:latin typeface="Roboto"/>
                <a:ea typeface="Roboto"/>
                <a:cs typeface="Roboto"/>
              </a:rPr>
              <a:t>kích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thước</a:t>
            </a:r>
            <a:r>
              <a:rPr lang="en-US" sz="1600" dirty="0">
                <a:latin typeface="Roboto"/>
                <a:ea typeface="Roboto"/>
                <a:cs typeface="Roboto"/>
              </a:rPr>
              <a:t> code </a:t>
            </a:r>
            <a:r>
              <a:rPr lang="en-US" sz="1600" dirty="0" err="1">
                <a:latin typeface="Roboto"/>
                <a:ea typeface="Roboto"/>
                <a:cs typeface="Roboto"/>
              </a:rPr>
              <a:t>và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thời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gian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thực</a:t>
            </a:r>
            <a:r>
              <a:rPr lang="en-US" sz="1600" dirty="0">
                <a:latin typeface="Roboto"/>
                <a:ea typeface="Roboto"/>
                <a:cs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</a:rPr>
              <a:t>hiện</a:t>
            </a:r>
            <a:endParaRPr lang="en-US" sz="1600" dirty="0"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94166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iagram&#10;&#10;Description automatically generated">
            <a:extLst>
              <a:ext uri="{FF2B5EF4-FFF2-40B4-BE49-F238E27FC236}">
                <a16:creationId xmlns:a16="http://schemas.microsoft.com/office/drawing/2014/main" id="{7B602616-6F51-5C90-F3F1-80CDBF8B7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17" y="1043740"/>
            <a:ext cx="4557962" cy="229402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8</a:t>
            </a:fld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COMPILATION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542" y="728869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Cross Compilation</a:t>
            </a:r>
            <a:endParaRPr lang="en-US" b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D21BB-147B-8E0D-3618-5326442C4F54}"/>
              </a:ext>
            </a:extLst>
          </p:cNvPr>
          <p:cNvSpPr txBox="1"/>
          <p:nvPr/>
        </p:nvSpPr>
        <p:spPr>
          <a:xfrm>
            <a:off x="649637" y="1282019"/>
            <a:ext cx="4160937" cy="15286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Cross compilation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là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thực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thi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code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cho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môt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nền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tảng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khác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với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nền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tảng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mà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compiler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đang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chạy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3E60A-F827-EF0B-593D-4BFC302CD7AB}"/>
              </a:ext>
            </a:extLst>
          </p:cNvPr>
          <p:cNvSpPr txBox="1"/>
          <p:nvPr/>
        </p:nvSpPr>
        <p:spPr>
          <a:xfrm>
            <a:off x="682743" y="3245664"/>
            <a:ext cx="7950883" cy="1158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Ví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dụ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: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Souce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code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được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viết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trên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máy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tính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Intel (x86)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có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thể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thông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qua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một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cross compiler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sẽ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ra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file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nhị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phân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(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mã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máy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)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có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thể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chạy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được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trên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một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nền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tảng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chip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khác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,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giả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dụ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như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nền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tảng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chip ARM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59566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7FCF6A-3981-1AA5-C3AB-062897AF0404}"/>
              </a:ext>
            </a:extLst>
          </p:cNvPr>
          <p:cNvSpPr txBox="1">
            <a:spLocks/>
          </p:cNvSpPr>
          <p:nvPr/>
        </p:nvSpPr>
        <p:spPr>
          <a:xfrm>
            <a:off x="455839" y="83288"/>
            <a:ext cx="6260493" cy="646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7E7B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Roboto"/>
                <a:ea typeface="Roboto"/>
                <a:cs typeface="Arial"/>
              </a:rPr>
              <a:t>LINKING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3849-55FC-CEF0-A785-E7399A4E777F}"/>
              </a:ext>
            </a:extLst>
          </p:cNvPr>
          <p:cNvSpPr txBox="1"/>
          <p:nvPr/>
        </p:nvSpPr>
        <p:spPr>
          <a:xfrm>
            <a:off x="455542" y="728869"/>
            <a:ext cx="7212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Roboto"/>
                <a:ea typeface="Roboto"/>
                <a:cs typeface="Roboto"/>
              </a:rPr>
              <a:t>Linking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D21BB-147B-8E0D-3618-5326442C4F54}"/>
              </a:ext>
            </a:extLst>
          </p:cNvPr>
          <p:cNvSpPr txBox="1"/>
          <p:nvPr/>
        </p:nvSpPr>
        <p:spPr>
          <a:xfrm>
            <a:off x="707495" y="1190534"/>
            <a:ext cx="7980963" cy="22672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Linking</a:t>
            </a:r>
            <a:r>
              <a:rPr lang="vi-VN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vi-VN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quá</a:t>
            </a:r>
            <a:r>
              <a:rPr lang="vi-VN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trình</a:t>
            </a:r>
            <a:r>
              <a:rPr lang="vi-VN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thu </a:t>
            </a:r>
            <a:r>
              <a:rPr lang="vi-VN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thập</a:t>
            </a:r>
            <a:r>
              <a:rPr lang="vi-VN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vi-VN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kết</a:t>
            </a:r>
            <a:r>
              <a:rPr lang="vi-VN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hợp</a:t>
            </a:r>
            <a:r>
              <a:rPr lang="vi-VN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vi-VN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đoạn</a:t>
            </a:r>
            <a:r>
              <a:rPr lang="vi-VN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r>
              <a:rPr lang="vi-VN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vi-VN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dữ</a:t>
            </a:r>
            <a:r>
              <a:rPr lang="vi-VN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liệu</a:t>
            </a:r>
            <a:r>
              <a:rPr lang="vi-VN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khác</a:t>
            </a:r>
            <a:r>
              <a:rPr lang="vi-VN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nhau </a:t>
            </a:r>
            <a:r>
              <a:rPr lang="vi-VN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vào</a:t>
            </a:r>
            <a:r>
              <a:rPr lang="vi-VN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một</a:t>
            </a:r>
            <a:r>
              <a:rPr lang="vi-VN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tệp</a:t>
            </a:r>
            <a:r>
              <a:rPr lang="vi-VN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duy </a:t>
            </a:r>
            <a:r>
              <a:rPr lang="vi-VN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nhất</a:t>
            </a:r>
            <a:r>
              <a:rPr lang="vi-VN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vi-VN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vi-VN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thể</a:t>
            </a:r>
            <a:r>
              <a:rPr lang="vi-VN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đưọc</a:t>
            </a:r>
            <a:r>
              <a:rPr lang="vi-VN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tải</a:t>
            </a:r>
            <a:r>
              <a:rPr lang="vi-VN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vi-VN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copy</a:t>
            </a:r>
            <a:r>
              <a:rPr lang="vi-VN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  <a:r>
              <a:rPr lang="vi-VN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vào</a:t>
            </a:r>
            <a:r>
              <a:rPr lang="vi-VN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bộ</a:t>
            </a:r>
            <a:r>
              <a:rPr lang="vi-VN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nhớ</a:t>
            </a:r>
            <a:r>
              <a:rPr lang="vi-VN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vi-VN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vi-VN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thực</a:t>
            </a:r>
            <a:r>
              <a:rPr lang="vi-VN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thi. 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Object file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chứa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“relocatable” machine code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chưa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thể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thực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trực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tiếp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vì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nó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chưa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ánh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xạ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đến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địa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chỉ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trong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bộ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nhớ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Linker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đóng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vai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trò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quan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trọng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kết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hợp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tất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cả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đối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tượng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,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giải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quyết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tham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chiếu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giữa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các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module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và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chỉnh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sửa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địa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+mn-lt"/>
              </a:rPr>
              <a:t>chỉ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88280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1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5B7377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Custom 3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4085779E-CD5B-4426-AB35-BD7DA0BDBD54}" vid="{AD9942ED-3E66-42B3-9139-D7CD115F4E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ThemeViettel</Template>
  <TotalTime>452</TotalTime>
  <Words>3037</Words>
  <Application>Microsoft Office PowerPoint</Application>
  <PresentationFormat>On-screen Show (16:9)</PresentationFormat>
  <Paragraphs>347</Paragraphs>
  <Slides>40</Slides>
  <Notes>37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Myriad Pro</vt:lpstr>
      <vt:lpstr>Myriad Pro Light</vt:lpstr>
      <vt:lpstr>Roboto</vt:lpstr>
      <vt:lpstr>Wingdings</vt:lpstr>
      <vt:lpstr>Theme1</vt:lpstr>
      <vt:lpstr>MỤC LỤC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LISTENING!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Phuong</dc:creator>
  <cp:lastModifiedBy>VU NGOC CUONG 20182405</cp:lastModifiedBy>
  <cp:revision>155</cp:revision>
  <dcterms:created xsi:type="dcterms:W3CDTF">2022-11-08T01:43:39Z</dcterms:created>
  <dcterms:modified xsi:type="dcterms:W3CDTF">2022-11-15T09:08:57Z</dcterms:modified>
</cp:coreProperties>
</file>